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10" r:id="rId1"/>
  </p:sldMasterIdLst>
  <p:notesMasterIdLst>
    <p:notesMasterId r:id="rId66"/>
  </p:notesMasterIdLst>
  <p:handoutMasterIdLst>
    <p:handoutMasterId r:id="rId67"/>
  </p:handoutMasterIdLst>
  <p:sldIdLst>
    <p:sldId id="258" r:id="rId2"/>
    <p:sldId id="362" r:id="rId3"/>
    <p:sldId id="298" r:id="rId4"/>
    <p:sldId id="309" r:id="rId5"/>
    <p:sldId id="303" r:id="rId6"/>
    <p:sldId id="423" r:id="rId7"/>
    <p:sldId id="434" r:id="rId8"/>
    <p:sldId id="358" r:id="rId9"/>
    <p:sldId id="424" r:id="rId10"/>
    <p:sldId id="435" r:id="rId11"/>
    <p:sldId id="302" r:id="rId12"/>
    <p:sldId id="314" r:id="rId13"/>
    <p:sldId id="316" r:id="rId14"/>
    <p:sldId id="354" r:id="rId15"/>
    <p:sldId id="317" r:id="rId16"/>
    <p:sldId id="323" r:id="rId17"/>
    <p:sldId id="322" r:id="rId18"/>
    <p:sldId id="409" r:id="rId19"/>
    <p:sldId id="410" r:id="rId20"/>
    <p:sldId id="315" r:id="rId21"/>
    <p:sldId id="320" r:id="rId22"/>
    <p:sldId id="318" r:id="rId23"/>
    <p:sldId id="356" r:id="rId24"/>
    <p:sldId id="319" r:id="rId25"/>
    <p:sldId id="383" r:id="rId26"/>
    <p:sldId id="432" r:id="rId27"/>
    <p:sldId id="433" r:id="rId28"/>
    <p:sldId id="324" r:id="rId29"/>
    <p:sldId id="325" r:id="rId30"/>
    <p:sldId id="428" r:id="rId31"/>
    <p:sldId id="407" r:id="rId32"/>
    <p:sldId id="396" r:id="rId33"/>
    <p:sldId id="385" r:id="rId34"/>
    <p:sldId id="397" r:id="rId35"/>
    <p:sldId id="398" r:id="rId36"/>
    <p:sldId id="327" r:id="rId37"/>
    <p:sldId id="357" r:id="rId38"/>
    <p:sldId id="328" r:id="rId39"/>
    <p:sldId id="392" r:id="rId40"/>
    <p:sldId id="429" r:id="rId41"/>
    <p:sldId id="326" r:id="rId42"/>
    <p:sldId id="430" r:id="rId43"/>
    <p:sldId id="345" r:id="rId44"/>
    <p:sldId id="408" r:id="rId45"/>
    <p:sldId id="394" r:id="rId46"/>
    <p:sldId id="336" r:id="rId47"/>
    <p:sldId id="330" r:id="rId48"/>
    <p:sldId id="337" r:id="rId49"/>
    <p:sldId id="411" r:id="rId50"/>
    <p:sldId id="417" r:id="rId51"/>
    <p:sldId id="369" r:id="rId52"/>
    <p:sldId id="426" r:id="rId53"/>
    <p:sldId id="371" r:id="rId54"/>
    <p:sldId id="370" r:id="rId55"/>
    <p:sldId id="372" r:id="rId56"/>
    <p:sldId id="373" r:id="rId57"/>
    <p:sldId id="374" r:id="rId58"/>
    <p:sldId id="375" r:id="rId59"/>
    <p:sldId id="376" r:id="rId60"/>
    <p:sldId id="377" r:id="rId61"/>
    <p:sldId id="379" r:id="rId62"/>
    <p:sldId id="380" r:id="rId63"/>
    <p:sldId id="381" r:id="rId64"/>
    <p:sldId id="341" r:id="rId65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B0027"/>
    <a:srgbClr val="B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8"/>
    <p:restoredTop sz="86301"/>
  </p:normalViewPr>
  <p:slideViewPr>
    <p:cSldViewPr>
      <p:cViewPr varScale="1">
        <p:scale>
          <a:sx n="127" d="100"/>
          <a:sy n="127" d="100"/>
        </p:scale>
        <p:origin x="2016" y="4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89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>
      <p:cViewPr>
        <p:scale>
          <a:sx n="77" d="100"/>
          <a:sy n="77" d="100"/>
        </p:scale>
        <p:origin x="3544" y="7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9AAF3D2-EDFA-BA42-9460-032E57456FC5}" type="datetimeFigureOut">
              <a:rPr lang="en-US"/>
              <a:pPr>
                <a:defRPr/>
              </a:pPr>
              <a:t>5/21/25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3E6B18D-BC97-A741-A494-5A40B396D8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</a:defRPr>
            </a:lvl1pPr>
          </a:lstStyle>
          <a:p>
            <a:pPr>
              <a:defRPr/>
            </a:pPr>
            <a:fld id="{2B24F439-14CB-B64A-A38E-43868DBA8F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ＭＳ Ｐゴシック" charset="0"/>
        <a:cs typeface="Geneva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fld id="{A4676FBE-E17B-9F40-B294-2A0EC4B80004}" type="slidenum">
              <a:rPr lang="en-US" altLang="x-none" sz="1200">
                <a:latin typeface="Open Sans" charset="0"/>
              </a:rPr>
              <a:pPr/>
              <a:t>1</a:t>
            </a:fld>
            <a:endParaRPr lang="en-US" altLang="x-none" sz="1200">
              <a:latin typeface="Open Sans" charset="0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x-none" dirty="0">
              <a:ea typeface="ＭＳ Ｐゴシック" charset="-128"/>
              <a:cs typeface="Geneva" charset="0"/>
            </a:endParaRPr>
          </a:p>
          <a:p>
            <a:pPr eaLnBrk="1" hangingPunct="1"/>
            <a:endParaRPr lang="en-US" altLang="x-none" dirty="0">
              <a:ea typeface="ＭＳ Ｐゴシック" charset="-128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75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confounder: What is it?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43582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Theme: You can’t just throw your data at a model, Need to understand the data.</a:t>
            </a:r>
          </a:p>
          <a:p>
            <a:endParaRPr lang="en-US" dirty="0"/>
          </a:p>
          <a:p>
            <a:r>
              <a:rPr lang="en-US" dirty="0"/>
              <a:t>Now that we spent a little time on confounders, we’re going to park that until the causal inference lecture </a:t>
            </a:r>
          </a:p>
          <a:p>
            <a:endParaRPr lang="en-US" dirty="0"/>
          </a:p>
          <a:p>
            <a:r>
              <a:rPr lang="en-US" dirty="0"/>
              <a:t>Instead, we’re going to dig into 2 classic papers in MLH  around bias. One assigned, one not.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2902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Obermeyer </a:t>
            </a:r>
          </a:p>
          <a:p>
            <a:endParaRPr lang="en-US" dirty="0"/>
          </a:p>
          <a:p>
            <a:r>
              <a:rPr lang="en-US" dirty="0"/>
              <a:t>Hospital – </a:t>
            </a:r>
            <a:r>
              <a:rPr lang="en-US" dirty="0" err="1"/>
              <a:t>beth</a:t>
            </a:r>
            <a:r>
              <a:rPr lang="en-US" dirty="0"/>
              <a:t> </a:t>
            </a:r>
            <a:r>
              <a:rPr lang="en-US" dirty="0" err="1"/>
              <a:t>israel</a:t>
            </a:r>
            <a:r>
              <a:rPr lang="en-US" dirty="0"/>
              <a:t> deaconess Medical Center (BIDMC) </a:t>
            </a:r>
          </a:p>
          <a:p>
            <a:endParaRPr lang="en-US" dirty="0"/>
          </a:p>
          <a:p>
            <a:r>
              <a:rPr lang="en-US" dirty="0"/>
              <a:t>“Table 1” </a:t>
            </a:r>
          </a:p>
          <a:p>
            <a:endParaRPr lang="en-US" dirty="0"/>
          </a:p>
          <a:p>
            <a:r>
              <a:rPr lang="en-US" dirty="0"/>
              <a:t>Often show p-value between two columns, to show whether the variance is considered statistically meaningful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2812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algorithm was embedded inf this Optum product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of passive, pop-level risk </a:t>
            </a:r>
            <a:r>
              <a:rPr lang="en-US" dirty="0" err="1"/>
              <a:t>strat</a:t>
            </a:r>
            <a:r>
              <a:rPr lang="en-US" dirty="0"/>
              <a:t>.</a:t>
            </a:r>
          </a:p>
          <a:p>
            <a:r>
              <a:rPr lang="en-US" dirty="0"/>
              <a:t>Q: Have we seen any Optum risk stratification models before? (Lek 3 – MI) </a:t>
            </a:r>
          </a:p>
          <a:p>
            <a:r>
              <a:rPr lang="en-US" dirty="0"/>
              <a:t>Product aimed at customers (payers, providers) to use in assigning care </a:t>
            </a:r>
            <a:r>
              <a:rPr lang="en-US" dirty="0" err="1"/>
              <a:t>mgmt</a:t>
            </a:r>
            <a:r>
              <a:rPr lang="en-US" dirty="0"/>
              <a:t> to patients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8769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Optum algorithm is a black box.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 see inputs and outputs. No idea what’s happening inside. Optum doesn’t tell us.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Goal: identify patients who are going to get very ill in the next year.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 healthcare cost as a proxy for healthcare need.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69930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paper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Q: Who can explain the importance of these 2 vertical lines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Thresholds affect health outcomes!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this plot (spend vs. risk), algorithm looks race-blind.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what you want to see, right? Overlapping lines. For people with a given assigned risk score, their spend is equivalent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58751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 so black &amp; white patients seeing the same exact correlation between risk score and healthcare spend. So at least in that sense, the algorithm is not biased by race. </a:t>
            </a:r>
          </a:p>
          <a:p>
            <a:r>
              <a:rPr lang="en-US" dirty="0"/>
              <a:t>Is there a problem here?  </a:t>
            </a:r>
          </a:p>
          <a:p>
            <a:r>
              <a:rPr lang="en-US" dirty="0"/>
              <a:t>(hint: Is healthcare spend a reliable proxy for healthcare need?)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03037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formalize this just a little.</a:t>
            </a:r>
          </a:p>
          <a:p>
            <a:endParaRPr lang="en-US" dirty="0"/>
          </a:p>
          <a:p>
            <a:r>
              <a:rPr lang="en-US" dirty="0"/>
              <a:t>TIBI – total illness burden index (“ground truth”) – we’ll </a:t>
            </a:r>
            <a:r>
              <a:rPr lang="en-US" dirty="0" err="1"/>
              <a:t>discss</a:t>
            </a:r>
            <a:r>
              <a:rPr lang="en-US" dirty="0"/>
              <a:t> that next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03219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TIBI= 15 minute questionnaire, &gt; 100 questions Range = 0 … 100</a:t>
            </a:r>
          </a:p>
          <a:p>
            <a:r>
              <a:rPr lang="en-US" dirty="0"/>
              <a:t>A classic risk </a:t>
            </a:r>
            <a:r>
              <a:rPr lang="en-US" dirty="0" err="1"/>
              <a:t>strat</a:t>
            </a:r>
            <a:r>
              <a:rPr lang="en-US" dirty="0"/>
              <a:t> measures</a:t>
            </a:r>
          </a:p>
          <a:p>
            <a:r>
              <a:rPr lang="en-US" dirty="0"/>
              <a:t>Shown: specialized version for prostate cancer – Tibi-CAP </a:t>
            </a:r>
          </a:p>
          <a:p>
            <a:r>
              <a:rPr lang="en-US" dirty="0"/>
              <a:t>Right: KM curves – what does this show? (high correlation between TIBI-CAP score and mortality) </a:t>
            </a:r>
            <a:r>
              <a:rPr lang="en-US" dirty="0" err="1"/>
              <a:t>Tibi</a:t>
            </a:r>
            <a:r>
              <a:rPr lang="en-US" dirty="0"/>
              <a:t>-Cap -&gt; for prostate cancer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26763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other ways to quantify illness. Here’s one.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52502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98255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a way to quantify illness. So we can look at assigned risk score vs. illness</a:t>
            </a:r>
          </a:p>
          <a:p>
            <a:endParaRPr lang="en-US" dirty="0"/>
          </a:p>
          <a:p>
            <a:r>
              <a:rPr lang="en-US" dirty="0"/>
              <a:t>What does this chart show? </a:t>
            </a:r>
          </a:p>
          <a:p>
            <a:endParaRPr lang="en-US" dirty="0"/>
          </a:p>
          <a:p>
            <a:r>
              <a:rPr lang="en-US" dirty="0"/>
              <a:t>1. At a given level of chronic illness, whites spend more than blacks on healthcare </a:t>
            </a:r>
          </a:p>
          <a:p>
            <a:r>
              <a:rPr lang="en-US" dirty="0"/>
              <a:t>2. At a given assigned risk score, blacks are sicker than whites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73640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Across different disease states</a:t>
            </a:r>
          </a:p>
          <a:p>
            <a:endParaRPr lang="en-US" dirty="0"/>
          </a:p>
          <a:p>
            <a:r>
              <a:rPr lang="en-US" dirty="0"/>
              <a:t>E: hematocrit – too low = anemia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3271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Higher risk score  -&gt; more care resources allocated to patient -&gt; Better health outcomes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0423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authors don’t just identify the disparity. </a:t>
            </a:r>
          </a:p>
          <a:p>
            <a:endParaRPr lang="en-US" dirty="0"/>
          </a:p>
          <a:p>
            <a:r>
              <a:rPr lang="en-US" dirty="0"/>
              <a:t>They come up with a method to address it. </a:t>
            </a:r>
          </a:p>
          <a:p>
            <a:endParaRPr lang="en-US" dirty="0"/>
          </a:p>
          <a:p>
            <a:r>
              <a:rPr lang="en-US" dirty="0"/>
              <a:t>(This part is from the paper’s supplementary material, which was not assigned)</a:t>
            </a:r>
          </a:p>
          <a:p>
            <a:endParaRPr lang="en-US" dirty="0"/>
          </a:p>
          <a:p>
            <a:r>
              <a:rPr lang="en-US" dirty="0"/>
              <a:t>Think for a sec how you might "fix" the Optum system to assign scores more fairly by race?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49174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what they did</a:t>
            </a:r>
          </a:p>
          <a:p>
            <a:endParaRPr lang="en-US" dirty="0"/>
          </a:p>
          <a:p>
            <a:r>
              <a:rPr lang="en-US" dirty="0"/>
              <a:t>Step 3: how could you interpret this pair of patients? </a:t>
            </a:r>
          </a:p>
          <a:p>
            <a:r>
              <a:rPr lang="en-US" dirty="0"/>
              <a:t>After 5: What can you say about the ordering now? </a:t>
            </a:r>
          </a:p>
          <a:p>
            <a:r>
              <a:rPr lang="en-US" dirty="0"/>
              <a:t>         (They lie on opposite sides of the alpha risk cutoff, but with illness burden reversed)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7861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(all animations)</a:t>
            </a:r>
          </a:p>
          <a:p>
            <a:endParaRPr lang="en-US" dirty="0"/>
          </a:p>
          <a:p>
            <a:r>
              <a:rPr lang="en-US" dirty="0"/>
              <a:t>What are we guaranteed when this algorithm terminates?  </a:t>
            </a:r>
          </a:p>
          <a:p>
            <a:r>
              <a:rPr lang="en-US" dirty="0"/>
              <a:t>     there’s no white person with risk &gt; alpha when there’s a sicker black person with risk &lt; alpha. </a:t>
            </a:r>
          </a:p>
          <a:p>
            <a:endParaRPr lang="en-US" dirty="0"/>
          </a:p>
          <a:p>
            <a:r>
              <a:rPr lang="en-US" dirty="0"/>
              <a:t>Any issues with this approach?</a:t>
            </a:r>
          </a:p>
          <a:p>
            <a:br>
              <a:rPr lang="en-US" dirty="0"/>
            </a:br>
            <a:r>
              <a:rPr lang="en-US" dirty="0"/>
              <a:t>Hint: could there be SOMEONE to the left of the </a:t>
            </a:r>
            <a:r>
              <a:rPr lang="en-US" dirty="0" err="1"/>
              <a:t>cutpoint</a:t>
            </a:r>
            <a:r>
              <a:rPr lang="en-US" dirty="0"/>
              <a:t> who is sicker than (a white or black person) to the right? (yes, it has to be a white person) </a:t>
            </a:r>
          </a:p>
          <a:p>
            <a:r>
              <a:rPr lang="en-US" dirty="0"/>
              <a:t>Hint: what about a pair of mismatched patients BOTH to the left of the </a:t>
            </a:r>
            <a:r>
              <a:rPr lang="en-US" dirty="0" err="1"/>
              <a:t>cutpoint</a:t>
            </a:r>
            <a:r>
              <a:rPr lang="en-US" dirty="0"/>
              <a:t>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30528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(all animations)</a:t>
            </a:r>
          </a:p>
          <a:p>
            <a:endParaRPr lang="en-US" dirty="0"/>
          </a:p>
          <a:p>
            <a:r>
              <a:rPr lang="en-US" dirty="0"/>
              <a:t>What are we guaranteed when this algorithm terminates?  </a:t>
            </a:r>
          </a:p>
          <a:p>
            <a:r>
              <a:rPr lang="en-US" dirty="0"/>
              <a:t>     there’s no white person with risk &gt; alpha when there’s a sicker black person with risk &lt; alpha. </a:t>
            </a:r>
          </a:p>
          <a:p>
            <a:endParaRPr lang="en-US" dirty="0"/>
          </a:p>
          <a:p>
            <a:r>
              <a:rPr lang="en-US" dirty="0"/>
              <a:t>Any issues with this approach?</a:t>
            </a:r>
          </a:p>
          <a:p>
            <a:br>
              <a:rPr lang="en-US" dirty="0"/>
            </a:br>
            <a:r>
              <a:rPr lang="en-US" dirty="0"/>
              <a:t>Hint: could there be SOMEONE to the left of the </a:t>
            </a:r>
            <a:r>
              <a:rPr lang="en-US" dirty="0" err="1"/>
              <a:t>cutpoint</a:t>
            </a:r>
            <a:r>
              <a:rPr lang="en-US" dirty="0"/>
              <a:t> who is sicker than (a white or black person) to the right? (yes, it has to be a white person) </a:t>
            </a:r>
          </a:p>
          <a:p>
            <a:r>
              <a:rPr lang="en-US" dirty="0"/>
              <a:t>Hint: what about a pair of mismatched patients BOTH to the left of the </a:t>
            </a:r>
            <a:r>
              <a:rPr lang="en-US" dirty="0" err="1"/>
              <a:t>cutpoint</a:t>
            </a:r>
            <a:r>
              <a:rPr lang="en-US" dirty="0"/>
              <a:t>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17507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(all animations)</a:t>
            </a:r>
          </a:p>
          <a:p>
            <a:endParaRPr lang="en-US" dirty="0"/>
          </a:p>
          <a:p>
            <a:r>
              <a:rPr lang="en-US" dirty="0"/>
              <a:t>What are we guaranteed when this algorithm terminates?  </a:t>
            </a:r>
          </a:p>
          <a:p>
            <a:r>
              <a:rPr lang="en-US" dirty="0"/>
              <a:t>     there’s no white person with risk &gt; alpha when there’s a sicker black person with risk &lt; alpha. </a:t>
            </a:r>
          </a:p>
          <a:p>
            <a:endParaRPr lang="en-US" dirty="0"/>
          </a:p>
          <a:p>
            <a:r>
              <a:rPr lang="en-US" dirty="0"/>
              <a:t>Any issues with this approach?</a:t>
            </a:r>
          </a:p>
          <a:p>
            <a:br>
              <a:rPr lang="en-US" dirty="0"/>
            </a:br>
            <a:r>
              <a:rPr lang="en-US" dirty="0"/>
              <a:t>Hint: could there be SOMEONE to the left of the </a:t>
            </a:r>
            <a:r>
              <a:rPr lang="en-US" dirty="0" err="1"/>
              <a:t>cutpoint</a:t>
            </a:r>
            <a:r>
              <a:rPr lang="en-US" dirty="0"/>
              <a:t> who is sicker than (a white or black person) to the right? (yes, it has to be a white person) </a:t>
            </a:r>
          </a:p>
          <a:p>
            <a:r>
              <a:rPr lang="en-US" dirty="0"/>
              <a:t>Hint: what about a pair of mismatched patients BOTH to the left of the </a:t>
            </a:r>
            <a:r>
              <a:rPr lang="en-US" dirty="0" err="1"/>
              <a:t>cutpoint</a:t>
            </a:r>
            <a:r>
              <a:rPr lang="en-US" dirty="0"/>
              <a:t>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82828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”counterfactual graph” – what would have happened if you performed the swap </a:t>
            </a:r>
          </a:p>
          <a:p>
            <a:r>
              <a:rPr lang="en-US" dirty="0"/>
              <a:t>Note the jump in black patients who would be auto enrolled in the care mgmt. program</a:t>
            </a:r>
          </a:p>
          <a:p>
            <a:r>
              <a:rPr lang="en-US" dirty="0"/>
              <a:t>Tells you how much you should "boost" the scores of black patients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0307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6726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933956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there are underlying clinical differences. Race can be a legitimate feature.</a:t>
            </a:r>
          </a:p>
          <a:p>
            <a:r>
              <a:rPr lang="en-US" dirty="0"/>
              <a:t>Ex: eGFR – </a:t>
            </a:r>
            <a:r>
              <a:rPr lang="en-US" dirty="0" err="1"/>
              <a:t>glomular</a:t>
            </a:r>
            <a:r>
              <a:rPr lang="en-US" dirty="0"/>
              <a:t> filtration rate. Diff between races. </a:t>
            </a:r>
          </a:p>
          <a:p>
            <a:r>
              <a:rPr lang="en-US" dirty="0"/>
              <a:t>This paper actually tried to build a model to estimate kidney function in patients without using eGFR, could not. 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47829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673085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developing our intuition around biases. In this case, they call it ‘process </a:t>
            </a:r>
            <a:r>
              <a:rPr lang="en-US" dirty="0" err="1"/>
              <a:t>bias’</a:t>
            </a:r>
            <a:r>
              <a:rPr lang="en-US" dirty="0"/>
              <a:t>  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looked at a different </a:t>
            </a:r>
            <a:r>
              <a:rPr lang="en-US" dirty="0" err="1"/>
              <a:t>Kohane</a:t>
            </a:r>
            <a:r>
              <a:rPr lang="en-US" dirty="0"/>
              <a:t> paper last week -&gt; “looking over shoulder of clinicians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1309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(GAM model between covariates and outcome)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47433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the setup</a:t>
            </a:r>
          </a:p>
          <a:p>
            <a:endParaRPr lang="en-US" dirty="0"/>
          </a:p>
          <a:p>
            <a:r>
              <a:rPr lang="en-US" dirty="0"/>
              <a:t>Technical point described in paper: How to know if the patient was alive after 3 years? Looked at EHR snapshot from 3 years after study ends – July 27 2009.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41473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do a poll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57239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dig in</a:t>
            </a:r>
          </a:p>
          <a:p>
            <a:endParaRPr lang="en-US" dirty="0"/>
          </a:p>
          <a:p>
            <a:r>
              <a:rPr lang="en-US" dirty="0"/>
              <a:t>WBC is a very common lab test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Low WBC Count (Leukopenia)</a:t>
            </a:r>
            <a:r>
              <a:rPr lang="en-US" dirty="0"/>
              <a:t>: This can suggest bone marrow problems, autoimmune diseases, severe infections, or the effects of certain medications or treatments like chemotherapy.</a:t>
            </a:r>
          </a:p>
          <a:p>
            <a:r>
              <a:rPr lang="en-US" b="1" dirty="0"/>
              <a:t>High WBC Count (Leukocytosis)</a:t>
            </a:r>
            <a:r>
              <a:rPr lang="en-US" dirty="0"/>
              <a:t>: This can indicate infections, inflammation, trauma, stress, leukemia, or other blood disorders.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15602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 heck is going on here.</a:t>
            </a:r>
          </a:p>
          <a:p>
            <a:r>
              <a:rPr lang="en-US" dirty="0"/>
              <a:t>(a normal test result at 3AM -&gt; lower 3yr survival than a low at 3pm!)</a:t>
            </a:r>
          </a:p>
          <a:p>
            <a:r>
              <a:rPr lang="en-US" dirty="0"/>
              <a:t>Fun fact: someone who gets a test at 3AM that comes back normal has lower 3y survival than someone with a test at 3pm that’s abnormal.</a:t>
            </a:r>
          </a:p>
          <a:p>
            <a:r>
              <a:rPr lang="en-US" dirty="0"/>
              <a:t>No learning here – this is just ratios – look at all the patients who had a test at 3AM, how many were alive at 3 years?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800679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day of week. </a:t>
            </a:r>
          </a:p>
          <a:p>
            <a:endParaRPr lang="en-US" dirty="0"/>
          </a:p>
          <a:p>
            <a:r>
              <a:rPr lang="en-US" dirty="0"/>
              <a:t>Sat/sun - hospital is much quieter, fewer tests ordered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895084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guess on which does the best?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34792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(Paper was an assigned reading for this lecture)</a:t>
            </a:r>
          </a:p>
          <a:p>
            <a:endParaRPr lang="en-US" dirty="0"/>
          </a:p>
          <a:p>
            <a:r>
              <a:rPr lang="en-US" dirty="0"/>
              <a:t>A few weird things going on here. What are they?</a:t>
            </a:r>
          </a:p>
          <a:p>
            <a:pPr marL="228600" indent="-228600">
              <a:buAutoNum type="arabicPeriod"/>
            </a:pPr>
            <a:r>
              <a:rPr lang="en-US" dirty="0"/>
              <a:t>Data points after 300 </a:t>
            </a:r>
            <a:r>
              <a:rPr lang="en-US" dirty="0" err="1"/>
              <a:t>yrs</a:t>
            </a:r>
            <a:r>
              <a:rPr lang="en-US" dirty="0"/>
              <a:t> old</a:t>
            </a:r>
          </a:p>
          <a:p>
            <a:pPr marL="228600" indent="-228600">
              <a:buAutoNum type="arabicPeriod"/>
            </a:pPr>
            <a:r>
              <a:rPr lang="en-US" dirty="0"/>
              <a:t>Clump at 0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Why nothing between 0 and ~10? (this one I don’t know)</a:t>
            </a:r>
          </a:p>
          <a:p>
            <a:endParaRPr lang="en-US" dirty="0"/>
          </a:p>
          <a:p>
            <a:r>
              <a:rPr lang="en-US" dirty="0"/>
              <a:t>Mean age, mean heart rate – totally misleading</a:t>
            </a:r>
          </a:p>
          <a:p>
            <a:endParaRPr lang="en-US" dirty="0"/>
          </a:p>
          <a:p>
            <a:r>
              <a:rPr lang="en-US" dirty="0"/>
              <a:t>Understand your data. EDA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875228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final two rows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83608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71881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lied before when I said I was done talking about causality</a:t>
            </a:r>
          </a:p>
          <a:p>
            <a:endParaRPr lang="en-US" dirty="0"/>
          </a:p>
          <a:p>
            <a:r>
              <a:rPr lang="en-US" dirty="0"/>
              <a:t>The “test was ordered at 3am” is obviously not a causal driver for 3-year mortality, disease state, or anything clinical.</a:t>
            </a:r>
          </a:p>
          <a:p>
            <a:endParaRPr lang="en-US" dirty="0"/>
          </a:p>
          <a:p>
            <a:r>
              <a:rPr lang="en-US" dirty="0"/>
              <a:t>What’s the confounding variable?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124988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87606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could go wrong?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Non-stationarity (e.g. covid - CPT code 87428. This code was introduced for the rapid antigen tests for covid.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talked about non-stationarity in lek 3 – one of the ‘gotchas’ for risk </a:t>
            </a:r>
            <a:r>
              <a:rPr lang="en-US" dirty="0" err="1"/>
              <a:t>strat</a:t>
            </a:r>
            <a:r>
              <a:rPr lang="en-US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Problem: ML assumption is that underlying data is constant from training -&gt; deployment. Pretty much never true. 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129069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make this more concrete w/ 2 examples</a:t>
            </a:r>
          </a:p>
          <a:p>
            <a:r>
              <a:rPr lang="en-US" dirty="0"/>
              <a:t>Here each row is a different lab</a:t>
            </a:r>
          </a:p>
          <a:p>
            <a:r>
              <a:rPr lang="en-US" dirty="0"/>
              <a:t>If they were constant freq. over item, then each row would be a constant color. </a:t>
            </a:r>
          </a:p>
          <a:p>
            <a:r>
              <a:rPr lang="en-US" dirty="0"/>
              <a:t>Q: reasons for variation?</a:t>
            </a:r>
          </a:p>
          <a:p>
            <a:r>
              <a:rPr lang="en-US" dirty="0"/>
              <a:t>   - new test </a:t>
            </a:r>
          </a:p>
          <a:p>
            <a:r>
              <a:rPr lang="en-US" dirty="0"/>
              <a:t>   - reimbursement</a:t>
            </a:r>
          </a:p>
          <a:p>
            <a:r>
              <a:rPr lang="en-US" dirty="0"/>
              <a:t>   - seasonality (RSV? Allergy?)</a:t>
            </a:r>
          </a:p>
          <a:p>
            <a:r>
              <a:rPr lang="en-US" dirty="0"/>
              <a:t>   - new diseases (covid?)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36084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2nd example - Tested epic sepsis module at Univ. Michigan (talked about this briefly in lek 5)</a:t>
            </a:r>
          </a:p>
          <a:p>
            <a:endParaRPr lang="en-US" dirty="0"/>
          </a:p>
          <a:p>
            <a:r>
              <a:rPr lang="en-US" dirty="0"/>
              <a:t>Right – calibration plot. Yet another way to evaluate an ML classifier </a:t>
            </a:r>
          </a:p>
          <a:p>
            <a:endParaRPr lang="en-US" dirty="0"/>
          </a:p>
          <a:p>
            <a:r>
              <a:rPr lang="en-US" dirty="0"/>
              <a:t>sidebar: How calibration plots work: take all predicted probabilities, bin them into 10 bins (say), calculate empirical prob in that bin. </a:t>
            </a:r>
          </a:p>
          <a:p>
            <a:endParaRPr lang="en-US" dirty="0"/>
          </a:p>
          <a:p>
            <a:r>
              <a:rPr lang="en-US" dirty="0"/>
              <a:t>Test your understanding: below the diagonal means what? (too high/aggressive in its predictions.)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534042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Label shift: The proportion of spam has changed, but the characteristics of spam emails remain similar.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Covariate: The input distribution  $p(x)$ has changed, but the relationship $p(</a:t>
            </a:r>
            <a:r>
              <a:rPr lang="en-US" dirty="0" err="1"/>
              <a:t>y|x</a:t>
            </a:r>
            <a:r>
              <a:rPr lang="en-US" dirty="0"/>
              <a:t>)$ between car features and car types remains the same.</a:t>
            </a:r>
          </a:p>
          <a:p>
            <a:endParaRPr lang="en-US" dirty="0"/>
          </a:p>
          <a:p>
            <a:r>
              <a:rPr lang="en-US" dirty="0"/>
              <a:t>(assumptions about p(</a:t>
            </a:r>
            <a:r>
              <a:rPr lang="en-US" dirty="0" err="1"/>
              <a:t>x|y</a:t>
            </a:r>
            <a:r>
              <a:rPr lang="en-US" dirty="0"/>
              <a:t>) and p(</a:t>
            </a:r>
            <a:r>
              <a:rPr lang="en-US" dirty="0" err="1"/>
              <a:t>y|x</a:t>
            </a:r>
            <a:r>
              <a:rPr lang="en-US" dirty="0"/>
              <a:t>) constant are simplifying assumptions)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037971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now let’s see how well you understand.</a:t>
            </a:r>
          </a:p>
          <a:p>
            <a:endParaRPr lang="en-US" dirty="0"/>
          </a:p>
          <a:p>
            <a:r>
              <a:rPr lang="en-US" dirty="0"/>
              <a:t>Label: more people getting pneumonia (it’s the winter, model was trained on summer data). But given a set of symptoms, p(</a:t>
            </a:r>
            <a:r>
              <a:rPr lang="en-US" dirty="0" err="1"/>
              <a:t>y|x</a:t>
            </a:r>
            <a:r>
              <a:rPr lang="en-US" dirty="0"/>
              <a:t>) doesn’t change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Covariate: model trained on adults being applied to children (x: temperature or breathing rate -&gt; different in children)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*** We’re going to focus on covariate shift – it’s much more studied, although Prof Lipton and others have recently published on label shift.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Sometimes called transfer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906619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use our favorite example - switching from one EHR to another 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24948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Makes perfect sense. But what might a predictive model learn from this?</a:t>
            </a:r>
          </a:p>
          <a:p>
            <a:endParaRPr lang="en-US" dirty="0"/>
          </a:p>
          <a:p>
            <a:r>
              <a:rPr lang="en-US" dirty="0"/>
              <a:t>Clearly, lack of symptoms in EHR is not a *cause* of death, it’s just correlated.  </a:t>
            </a:r>
          </a:p>
          <a:p>
            <a:endParaRPr lang="en-US" dirty="0"/>
          </a:p>
          <a:p>
            <a:r>
              <a:rPr lang="en-US" dirty="0"/>
              <a:t>(What example from an earlier lecture does this remind you of? (prescribe troponin test -&gt; MI)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512043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964696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wrong w this approach?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332594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wrong w this? </a:t>
            </a:r>
          </a:p>
          <a:p>
            <a:endParaRPr lang="en-US" dirty="0"/>
          </a:p>
          <a:p>
            <a:r>
              <a:rPr lang="en-US" dirty="0"/>
              <a:t>(Discards valuable data from EHR1)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477569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wrong w this? </a:t>
            </a:r>
          </a:p>
          <a:p>
            <a:endParaRPr lang="en-US" dirty="0"/>
          </a:p>
          <a:p>
            <a:r>
              <a:rPr lang="en-US" dirty="0"/>
              <a:t>(Could be a small overlapping set  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7877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the paper describes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47399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look familiar </a:t>
            </a:r>
          </a:p>
          <a:p>
            <a:endParaRPr lang="en-US" dirty="0"/>
          </a:p>
          <a:p>
            <a:r>
              <a:rPr lang="en-US" dirty="0"/>
              <a:t>(avoid leaky labels)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79594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Study performed using Mimic (</a:t>
            </a:r>
            <a:r>
              <a:rPr lang="en-US" dirty="0" err="1"/>
              <a:t>Physionet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Every event has a unique numeric code. </a:t>
            </a:r>
          </a:p>
          <a:p>
            <a:endParaRPr lang="en-US" dirty="0"/>
          </a:p>
          <a:p>
            <a:r>
              <a:rPr lang="en-US" dirty="0"/>
              <a:t>For a patient, we create a vector containing, for each code, the # of times that code appeared for this patient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107858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hospital uses different codes. Thus, we can’t transport model from first hospital to second one.</a:t>
            </a:r>
          </a:p>
          <a:p>
            <a:endParaRPr lang="en-US" dirty="0"/>
          </a:p>
          <a:p>
            <a:r>
              <a:rPr lang="en-US" dirty="0"/>
              <a:t>Map the numeric code for each event to the text description of that code. </a:t>
            </a:r>
          </a:p>
          <a:p>
            <a:endParaRPr lang="en-US" dirty="0"/>
          </a:p>
          <a:p>
            <a:r>
              <a:rPr lang="en-US" dirty="0"/>
              <a:t>(Target </a:t>
            </a:r>
            <a:r>
              <a:rPr lang="en-US" dirty="0" err="1"/>
              <a:t>codeset</a:t>
            </a:r>
            <a:r>
              <a:rPr lang="en-US" dirty="0"/>
              <a:t> happens to be UMLS here)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481555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did the authors evaluate this approach? </a:t>
            </a:r>
          </a:p>
          <a:p>
            <a:endParaRPr lang="en-US" dirty="0"/>
          </a:p>
          <a:p>
            <a:r>
              <a:rPr lang="en-US" dirty="0"/>
              <a:t>Look at MIMIC data in </a:t>
            </a:r>
            <a:r>
              <a:rPr lang="en-US" dirty="0" err="1"/>
              <a:t>CareVue</a:t>
            </a:r>
            <a:r>
              <a:rPr lang="en-US" dirty="0"/>
              <a:t> era and in </a:t>
            </a:r>
            <a:r>
              <a:rPr lang="en-US" dirty="0" err="1"/>
              <a:t>Metavision</a:t>
            </a:r>
            <a:r>
              <a:rPr lang="en-US" dirty="0"/>
              <a:t> era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60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13976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 surprise: Raw events &gt; SAPS since SAPS is by design simple – optimize for </a:t>
            </a:r>
            <a:r>
              <a:rPr lang="en-US" dirty="0" err="1"/>
              <a:t>portabability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61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36249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Teasing the later lecture on causality</a:t>
            </a:r>
          </a:p>
          <a:p>
            <a:endParaRPr lang="en-US" dirty="0"/>
          </a:p>
          <a:p>
            <a:r>
              <a:rPr lang="en-US" dirty="0"/>
              <a:t>Confounder:  </a:t>
            </a:r>
          </a:p>
          <a:p>
            <a:r>
              <a:rPr lang="en-US" dirty="0"/>
              <a:t>  near death -&gt; no symptoms and </a:t>
            </a:r>
          </a:p>
          <a:p>
            <a:r>
              <a:rPr lang="en-US" dirty="0"/>
              <a:t>  near death -&gt; die quickly in ED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074498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‘friendly’ setting for raw events model -&gt; one fixed EHR for train/test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Still same single, fixed EHR -&gt; one fixed EHR for train/test</a:t>
            </a:r>
          </a:p>
          <a:p>
            <a:endParaRPr lang="en-US" dirty="0"/>
          </a:p>
          <a:p>
            <a:r>
              <a:rPr lang="en-US" dirty="0"/>
              <a:t>Color change (Annoying): Red is now SAPS + raw item IDs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62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10680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ItemID</a:t>
            </a:r>
            <a:r>
              <a:rPr lang="en-US" dirty="0"/>
              <a:t> model craps the bed now. Not surprising.</a:t>
            </a:r>
          </a:p>
          <a:p>
            <a:endParaRPr lang="en-US" dirty="0"/>
          </a:p>
          <a:p>
            <a:r>
              <a:rPr lang="en-US" dirty="0"/>
              <a:t>CUI model, which wasn’t v promising in a fixed EHR world, suddenly shines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63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897291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64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67288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25313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study looked at patients who were in the hospital for some time. Almost the opposite phenomenon. More documentation -&gt; higher mortality.</a:t>
            </a:r>
          </a:p>
          <a:p>
            <a:endParaRPr lang="en-US" dirty="0"/>
          </a:p>
          <a:p>
            <a:r>
              <a:rPr lang="en-US" dirty="0"/>
              <a:t>Why might this be? </a:t>
            </a:r>
          </a:p>
          <a:p>
            <a:endParaRPr lang="en-US" dirty="0"/>
          </a:p>
          <a:p>
            <a:r>
              <a:rPr lang="en-US" dirty="0"/>
              <a:t>Again, correlation != causation. </a:t>
            </a:r>
          </a:p>
          <a:p>
            <a:endParaRPr lang="en-US" dirty="0"/>
          </a:p>
          <a:p>
            <a:r>
              <a:rPr lang="en-US" dirty="0"/>
              <a:t>Kolmogorov-Smirnov – max diff in CDF between 2 pdfs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0344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confounder: What is it?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99656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>
              <a:latin typeface="Open Sans Regular" charset="0"/>
            </a:endParaRPr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_Plaid-Digital_FINAL-N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>
              <a:latin typeface="Open Sans Regular" charset="0"/>
            </a:endParaRPr>
          </a:p>
        </p:txBody>
      </p:sp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_Plaid-Digital_FINAL-NE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31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1F846B-CC89-4AB0-D7D9-A6B0855319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1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1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39624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27448" y="1212300"/>
            <a:ext cx="395935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28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2766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60960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1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25654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46736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67818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906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33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_Plaid-Digital_FINAL-NEW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0" t="20876" r="39888" b="2893"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3" descr="_Plaid-Digital_FINAL-NEW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0" t="20876" r="39888" b="2893"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248150"/>
            <a:ext cx="1154590" cy="736392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51D83416-00FF-7E42-B8E5-8A7EE0EDCA9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DBF4EFE-C980-B844-B5ED-B8094C71D895}"/>
              </a:ext>
            </a:extLst>
          </p:cNvPr>
          <p:cNvSpPr txBox="1">
            <a:spLocks/>
          </p:cNvSpPr>
          <p:nvPr userDrawn="1"/>
        </p:nvSpPr>
        <p:spPr>
          <a:xfrm>
            <a:off x="11226318" y="65528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BE7423C-EEE2-3F45-8EF7-78515AA765E4}"/>
              </a:ext>
            </a:extLst>
          </p:cNvPr>
          <p:cNvSpPr txBox="1">
            <a:spLocks/>
          </p:cNvSpPr>
          <p:nvPr userDrawn="1"/>
        </p:nvSpPr>
        <p:spPr>
          <a:xfrm>
            <a:off x="11378718" y="67052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C78D2C9-EC69-C447-A43E-74428D9672F5}"/>
              </a:ext>
            </a:extLst>
          </p:cNvPr>
          <p:cNvSpPr txBox="1">
            <a:spLocks/>
          </p:cNvSpPr>
          <p:nvPr userDrawn="1"/>
        </p:nvSpPr>
        <p:spPr>
          <a:xfrm>
            <a:off x="11531118" y="68576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1E7F3-AD6C-224E-BD90-D1A35CEDCAE6}"/>
              </a:ext>
            </a:extLst>
          </p:cNvPr>
          <p:cNvSpPr txBox="1"/>
          <p:nvPr userDrawn="1"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6CB4B4D-7CA3-9044-876B-883B54F8677D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9pPr>
    </p:titleStyle>
    <p:bodyStyle>
      <a:lvl1pPr marL="6350" indent="-6350" algn="l" rtl="0" eaLnBrk="1" fontAlgn="base" hangingPunct="1">
        <a:spcBef>
          <a:spcPts val="600"/>
        </a:spcBef>
        <a:spcAft>
          <a:spcPct val="0"/>
        </a:spcAft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7429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12001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6573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2057400" indent="-228600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cience.org/doi/epdf/10.1126/science.aax234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nk.springer.com/referenceworkentry/10.1007/978-0-387-78665-0_4" TargetMode="Externa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esearchgate.net/publication/301936501_Prediction_of_Mortality_in_Incident_Hemodialysis_Patients_A_Validation_and_Comparison_of_CHADS2_CHA2DS2_and_CCI_Scores/link/572cab5208ae7441518e5f0c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bmj.com/content/bmj/361/bmj.k1479.full.pdf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mlr.press/v182/boag22a/boag22a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hyperlink" Target="https://ja.ma/3xymYCo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icml.cc/2012/papers/625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jamia/article/20/1/117/290915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cw.mit.edu/courses/6-s897-machine-learning-for-healthcare-spring-2019/resources/lecture-24-robustness-to-dataset-shift/" TargetMode="External"/><Relationship Id="rId4" Type="http://schemas.openxmlformats.org/officeDocument/2006/relationships/hyperlink" Target="https://dl.acm.org/doi/pdf/10.1145/3097983.3098064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1" name="Straight Connector 11"/>
          <p:cNvCxnSpPr>
            <a:cxnSpLocks noChangeShapeType="1"/>
          </p:cNvCxnSpPr>
          <p:nvPr/>
        </p:nvCxnSpPr>
        <p:spPr bwMode="auto">
          <a:xfrm>
            <a:off x="2209800" y="3486150"/>
            <a:ext cx="54864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2" name="Text Placeholder 14"/>
          <p:cNvSpPr txBox="1">
            <a:spLocks/>
          </p:cNvSpPr>
          <p:nvPr/>
        </p:nvSpPr>
        <p:spPr bwMode="auto">
          <a:xfrm>
            <a:off x="2133600" y="2038350"/>
            <a:ext cx="6705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x-none" sz="3200" dirty="0">
                <a:solidFill>
                  <a:schemeClr val="bg1"/>
                </a:solidFill>
                <a:ea typeface="ＭＳ Ｐゴシック" charset="-128"/>
              </a:rPr>
              <a:t>CMU 10-742</a:t>
            </a:r>
            <a:br>
              <a:rPr lang="en-US" altLang="x-none" sz="3200" dirty="0">
                <a:solidFill>
                  <a:schemeClr val="bg1"/>
                </a:solidFill>
                <a:ea typeface="ＭＳ Ｐゴシック" charset="-128"/>
              </a:rPr>
            </a:br>
            <a:r>
              <a:rPr lang="en-US" altLang="x-none" sz="3200" dirty="0">
                <a:solidFill>
                  <a:schemeClr val="bg1"/>
                </a:solidFill>
                <a:ea typeface="ＭＳ Ｐゴシック" charset="-128"/>
              </a:rPr>
              <a:t>Machine Learning in Healthcare </a:t>
            </a:r>
          </a:p>
        </p:txBody>
      </p:sp>
      <p:sp>
        <p:nvSpPr>
          <p:cNvPr id="5123" name="Text Placeholder 16"/>
          <p:cNvSpPr txBox="1">
            <a:spLocks/>
          </p:cNvSpPr>
          <p:nvPr/>
        </p:nvSpPr>
        <p:spPr bwMode="auto">
          <a:xfrm>
            <a:off x="2133600" y="3638550"/>
            <a:ext cx="5257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x-none" sz="1600" dirty="0">
                <a:solidFill>
                  <a:srgbClr val="FFFFFF"/>
                </a:solidFill>
                <a:ea typeface="ＭＳ Ｐゴシック" charset="-128"/>
              </a:rPr>
              <a:t>Lecture 6: Lies, Damned Lies, and Healthcare Data</a:t>
            </a:r>
          </a:p>
          <a:p>
            <a:pPr>
              <a:spcBef>
                <a:spcPct val="20000"/>
              </a:spcBef>
            </a:pPr>
            <a:r>
              <a:rPr lang="en-US" altLang="x-none" sz="1600" i="1" dirty="0">
                <a:solidFill>
                  <a:srgbClr val="FFFFFF"/>
                </a:solidFill>
                <a:ea typeface="ＭＳ Ｐゴシック" charset="-128"/>
              </a:rPr>
              <a:t>Adam Berger</a:t>
            </a:r>
          </a:p>
        </p:txBody>
      </p:sp>
    </p:spTree>
    <p:extLst>
      <p:ext uri="{BB962C8B-B14F-4D97-AF65-F5344CB8AC3E}">
        <p14:creationId xmlns:p14="http://schemas.microsoft.com/office/powerpoint/2010/main" val="178644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BECEC-F19D-3FB1-15F5-8EB1D777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 Variable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478041-5CE0-42C5-B5D4-CECB6E346935}"/>
              </a:ext>
            </a:extLst>
          </p:cNvPr>
          <p:cNvSpPr/>
          <p:nvPr/>
        </p:nvSpPr>
        <p:spPr bwMode="auto">
          <a:xfrm>
            <a:off x="1524000" y="1492841"/>
            <a:ext cx="1981200" cy="838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Increased documentation in EHR 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DADB40-A7BE-F9C2-58F9-6DEF3512F8C8}"/>
              </a:ext>
            </a:extLst>
          </p:cNvPr>
          <p:cNvSpPr/>
          <p:nvPr/>
        </p:nvSpPr>
        <p:spPr bwMode="auto">
          <a:xfrm>
            <a:off x="5181600" y="1492841"/>
            <a:ext cx="1981200" cy="838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Higher mortality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17021A-ED9A-94FE-29A0-503D33D6773D}"/>
              </a:ext>
            </a:extLst>
          </p:cNvPr>
          <p:cNvCxnSpPr/>
          <p:nvPr/>
        </p:nvCxnSpPr>
        <p:spPr bwMode="auto">
          <a:xfrm>
            <a:off x="3733800" y="1962150"/>
            <a:ext cx="10668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C05B02-AE75-466C-741E-6C6A4B892165}"/>
              </a:ext>
            </a:extLst>
          </p:cNvPr>
          <p:cNvGrpSpPr/>
          <p:nvPr/>
        </p:nvGrpSpPr>
        <p:grpSpPr>
          <a:xfrm>
            <a:off x="2667000" y="2495550"/>
            <a:ext cx="3505200" cy="1371600"/>
            <a:chOff x="2667000" y="2495550"/>
            <a:chExt cx="3505200" cy="13716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7AE0D9-BD47-AF77-8368-A0AEFC6D2AE2}"/>
                </a:ext>
              </a:extLst>
            </p:cNvPr>
            <p:cNvSpPr/>
            <p:nvPr/>
          </p:nvSpPr>
          <p:spPr bwMode="auto">
            <a:xfrm>
              <a:off x="3429000" y="3028950"/>
              <a:ext cx="1981200" cy="838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bg1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Very sick patient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3DE1D-4F60-E45D-BAA7-4C2C496B565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562600" y="2495550"/>
              <a:ext cx="609600" cy="68580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639CB37-9185-4C4C-F22C-06FBBD80E01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667000" y="2495550"/>
              <a:ext cx="521623" cy="671107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42716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2A98F-9252-0EAA-5CDD-0E1EC4EF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EC066-367B-30DF-4267-6AC1434C560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33550"/>
            <a:ext cx="8229600" cy="28194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Bias Snuck into My Model!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Predictive but Useless Features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Dataset Shift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541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CC8D81-F8CC-55FD-8512-F770B59D7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03218"/>
            <a:ext cx="8404034" cy="609600"/>
          </a:xfrm>
        </p:spPr>
        <p:txBody>
          <a:bodyPr/>
          <a:lstStyle/>
          <a:p>
            <a:r>
              <a:rPr lang="en-US" dirty="0"/>
              <a:t>“Dissecting Racial Bias” Paper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5950B2-C720-682B-33E3-9CADC20325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2400" y="1521035"/>
            <a:ext cx="2895600" cy="1602615"/>
          </a:xfrm>
        </p:spPr>
        <p:txBody>
          <a:bodyPr/>
          <a:lstStyle/>
          <a:p>
            <a:r>
              <a:rPr lang="en-US" sz="1600" dirty="0"/>
              <a:t>Cohort: (Nearly) all primary care patients (~50K) at a large hospital enrolled in risk-based contracts from 2013 to 2015.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47D136-28EF-BB26-E06F-DF0405E052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A screenshot of a report&#10;&#10;Description automatically generated">
            <a:extLst>
              <a:ext uri="{FF2B5EF4-FFF2-40B4-BE49-F238E27FC236}">
                <a16:creationId xmlns:a16="http://schemas.microsoft.com/office/drawing/2014/main" id="{077B7D6B-C19F-6DE0-9B38-09DFBDC39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185" y="849160"/>
            <a:ext cx="5225718" cy="32917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8E28C6-D00E-AF16-8B01-A3609628933E}"/>
              </a:ext>
            </a:extLst>
          </p:cNvPr>
          <p:cNvSpPr txBox="1"/>
          <p:nvPr/>
        </p:nvSpPr>
        <p:spPr>
          <a:xfrm>
            <a:off x="0" y="4561421"/>
            <a:ext cx="593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</a:t>
            </a:r>
            <a:r>
              <a:rPr lang="en-US" sz="1050" dirty="0" err="1">
                <a:hlinkClick r:id="rId4"/>
              </a:rPr>
              <a:t>www.science.org</a:t>
            </a:r>
            <a:r>
              <a:rPr lang="en-US" sz="1050" dirty="0">
                <a:hlinkClick r:id="rId4"/>
              </a:rPr>
              <a:t>/</a:t>
            </a:r>
            <a:r>
              <a:rPr lang="en-US" sz="1050" dirty="0" err="1">
                <a:hlinkClick r:id="rId4"/>
              </a:rPr>
              <a:t>doi</a:t>
            </a:r>
            <a:r>
              <a:rPr lang="en-US" sz="1050" dirty="0">
                <a:hlinkClick r:id="rId4"/>
              </a:rPr>
              <a:t>/</a:t>
            </a:r>
            <a:r>
              <a:rPr lang="en-US" sz="1050" dirty="0" err="1">
                <a:hlinkClick r:id="rId4"/>
              </a:rPr>
              <a:t>epdf</a:t>
            </a:r>
            <a:r>
              <a:rPr lang="en-US" sz="1050" dirty="0">
                <a:hlinkClick r:id="rId4"/>
              </a:rPr>
              <a:t>/10.1126/science.aax2342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99749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1C63EC-B50A-7FA6-751F-DDEF6AF990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61228-A9DD-362A-A8AE-9F37FE60F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5750"/>
            <a:ext cx="7562529" cy="427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37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cube on a white background&#10;&#10;Description automatically generated">
            <a:extLst>
              <a:ext uri="{FF2B5EF4-FFF2-40B4-BE49-F238E27FC236}">
                <a16:creationId xmlns:a16="http://schemas.microsoft.com/office/drawing/2014/main" id="{B2AB59D2-5423-42FF-27F9-5BB592439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724" y="1484725"/>
            <a:ext cx="2394076" cy="2362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41DAD8-0F5F-A447-FDD8-BBCAF447C6B8}"/>
              </a:ext>
            </a:extLst>
          </p:cNvPr>
          <p:cNvSpPr txBox="1"/>
          <p:nvPr/>
        </p:nvSpPr>
        <p:spPr>
          <a:xfrm>
            <a:off x="525284" y="2083183"/>
            <a:ext cx="198931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insurance claims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Demographics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Insurance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dx and procedure codes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rx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Costs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BBBA3-E929-A3D9-CB71-C4BD742F34B1}"/>
              </a:ext>
            </a:extLst>
          </p:cNvPr>
          <p:cNvSpPr txBox="1"/>
          <p:nvPr/>
        </p:nvSpPr>
        <p:spPr>
          <a:xfrm>
            <a:off x="7372224" y="2340917"/>
            <a:ext cx="1463012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Predicted healthcare costs for patient </a:t>
            </a:r>
            <a:r>
              <a:rPr lang="en-US" sz="1200" i="1" dirty="0" err="1"/>
              <a:t>i</a:t>
            </a:r>
            <a:r>
              <a:rPr lang="en-US" sz="1200" dirty="0"/>
              <a:t> in year </a:t>
            </a:r>
            <a:r>
              <a:rPr lang="en-US" sz="1200" i="1" dirty="0"/>
              <a:t>t</a:t>
            </a:r>
            <a:r>
              <a:rPr lang="en-US" sz="1200" dirty="0"/>
              <a:t>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EACC39-DCDE-1D1A-8B09-AA33E1E43793}"/>
              </a:ext>
            </a:extLst>
          </p:cNvPr>
          <p:cNvCxnSpPr>
            <a:cxnSpLocks/>
          </p:cNvCxnSpPr>
          <p:nvPr/>
        </p:nvCxnSpPr>
        <p:spPr bwMode="auto">
          <a:xfrm>
            <a:off x="2730500" y="2528985"/>
            <a:ext cx="685800" cy="0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Picture 12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DB0DB5D8-80EB-EE51-9060-A78D03B7A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484725"/>
            <a:ext cx="850900" cy="5842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7217A5-0421-BF28-77BC-7A1AD127BD39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532888"/>
            <a:ext cx="685800" cy="0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Picture 14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747FA70B-91F1-A967-25F0-D6D868C59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141" y="1644074"/>
            <a:ext cx="550377" cy="58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28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9F630AC6-FBA9-FE10-F4A7-CB2E1E45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92150"/>
            <a:ext cx="553830" cy="431800"/>
          </a:xfrm>
          <a:prstGeom prst="rect">
            <a:avLst/>
          </a:prstGeom>
        </p:spPr>
      </p:pic>
      <p:pic>
        <p:nvPicPr>
          <p:cNvPr id="7" name="Picture 6" descr="A graph with orange and purple dots&#10;&#10;Description automatically generated">
            <a:extLst>
              <a:ext uri="{FF2B5EF4-FFF2-40B4-BE49-F238E27FC236}">
                <a16:creationId xmlns:a16="http://schemas.microsoft.com/office/drawing/2014/main" id="{7AE69ADD-F35F-CF2D-9859-5304A06DA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767374"/>
            <a:ext cx="5105400" cy="4221772"/>
          </a:xfrm>
          <a:prstGeom prst="rect">
            <a:avLst/>
          </a:prstGeom>
        </p:spPr>
      </p:pic>
      <p:sp>
        <p:nvSpPr>
          <p:cNvPr id="8" name="Line Callout 1 7">
            <a:extLst>
              <a:ext uri="{FF2B5EF4-FFF2-40B4-BE49-F238E27FC236}">
                <a16:creationId xmlns:a16="http://schemas.microsoft.com/office/drawing/2014/main" id="{A9A3CBBC-378E-0619-6685-A6DFEE500856}"/>
              </a:ext>
            </a:extLst>
          </p:cNvPr>
          <p:cNvSpPr/>
          <p:nvPr/>
        </p:nvSpPr>
        <p:spPr bwMode="auto">
          <a:xfrm>
            <a:off x="5805854" y="1466850"/>
            <a:ext cx="2971800" cy="914400"/>
          </a:xfrm>
          <a:prstGeom prst="borderCallout1">
            <a:avLst>
              <a:gd name="adj1" fmla="val 48512"/>
              <a:gd name="adj2" fmla="val -3205"/>
              <a:gd name="adj3" fmla="val -14881"/>
              <a:gd name="adj4" fmla="val -2255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Score &gt; 97%: </a:t>
            </a:r>
            <a:r>
              <a:rPr lang="en-US" sz="1600" dirty="0">
                <a:solidFill>
                  <a:schemeClr val="bg1"/>
                </a:solidFill>
              </a:rPr>
              <a:t>invite patient to enroll in care management program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9EEDB37E-F557-20E8-F2BC-9347B6032861}"/>
              </a:ext>
            </a:extLst>
          </p:cNvPr>
          <p:cNvSpPr/>
          <p:nvPr/>
        </p:nvSpPr>
        <p:spPr bwMode="auto">
          <a:xfrm>
            <a:off x="5805854" y="3028950"/>
            <a:ext cx="2971800" cy="914400"/>
          </a:xfrm>
          <a:prstGeom prst="borderCallout1">
            <a:avLst>
              <a:gd name="adj1" fmla="val 52083"/>
              <a:gd name="adj2" fmla="val -1373"/>
              <a:gd name="adj3" fmla="val 150595"/>
              <a:gd name="adj4" fmla="val -7969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Score &gt; 55%: </a:t>
            </a:r>
            <a:r>
              <a:rPr lang="en-US" sz="1600" dirty="0">
                <a:solidFill>
                  <a:schemeClr val="bg1"/>
                </a:solidFill>
              </a:rPr>
              <a:t>refer patients to PCP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4653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71B215-30CC-5261-B936-83A014A130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 descr="Cartoon person with his finger in his mouth&#10;&#10;Description automatically generated">
            <a:extLst>
              <a:ext uri="{FF2B5EF4-FFF2-40B4-BE49-F238E27FC236}">
                <a16:creationId xmlns:a16="http://schemas.microsoft.com/office/drawing/2014/main" id="{2DCA0DF4-07AC-ED1E-3FFA-31C57F6F8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0"/>
            <a:ext cx="45612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35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black text&#10;&#10;Description automatically generated">
            <a:extLst>
              <a:ext uri="{FF2B5EF4-FFF2-40B4-BE49-F238E27FC236}">
                <a16:creationId xmlns:a16="http://schemas.microsoft.com/office/drawing/2014/main" id="{266B3DCC-4A3C-5AC5-2156-52273BF7E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666750"/>
            <a:ext cx="6249481" cy="1422400"/>
          </a:xfrm>
          <a:prstGeom prst="rect">
            <a:avLst/>
          </a:prstGeom>
        </p:spPr>
      </p:pic>
      <p:pic>
        <p:nvPicPr>
          <p:cNvPr id="4" name="Picture 3" descr="A math equations with black text&#10;&#10;Description automatically generated">
            <a:extLst>
              <a:ext uri="{FF2B5EF4-FFF2-40B4-BE49-F238E27FC236}">
                <a16:creationId xmlns:a16="http://schemas.microsoft.com/office/drawing/2014/main" id="{CB69E369-13B1-4B35-769E-B9572216B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266950"/>
            <a:ext cx="35814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98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EE623-3442-1932-7C37-E16DF083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TIBI Score (Total Illness Burden Index)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8D51C-6B88-3A40-023D-2ADFC88AB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A graph of a cancer patient&#10;&#10;Description automatically generated with medium confidence">
            <a:extLst>
              <a:ext uri="{FF2B5EF4-FFF2-40B4-BE49-F238E27FC236}">
                <a16:creationId xmlns:a16="http://schemas.microsoft.com/office/drawing/2014/main" id="{24A09E92-E702-EF12-D82C-8CC187678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295598"/>
            <a:ext cx="3975100" cy="2730302"/>
          </a:xfrm>
          <a:prstGeom prst="rect">
            <a:avLst/>
          </a:prstGeom>
        </p:spPr>
      </p:pic>
      <p:pic>
        <p:nvPicPr>
          <p:cNvPr id="9" name="Picture 8" descr="A white grid with black text&#10;&#10;Description automatically generated">
            <a:extLst>
              <a:ext uri="{FF2B5EF4-FFF2-40B4-BE49-F238E27FC236}">
                <a16:creationId xmlns:a16="http://schemas.microsoft.com/office/drawing/2014/main" id="{E1C31047-43B6-B398-0212-03149C3C5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367971"/>
            <a:ext cx="4812997" cy="2660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22020F-B9AC-10DC-E35F-5B15B07DD0C9}"/>
              </a:ext>
            </a:extLst>
          </p:cNvPr>
          <p:cNvSpPr txBox="1"/>
          <p:nvPr/>
        </p:nvSpPr>
        <p:spPr>
          <a:xfrm>
            <a:off x="13190" y="4629150"/>
            <a:ext cx="593041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5"/>
              </a:rPr>
              <a:t>https://</a:t>
            </a:r>
            <a:r>
              <a:rPr lang="en-US" sz="800" dirty="0" err="1">
                <a:hlinkClick r:id="rId5"/>
              </a:rPr>
              <a:t>link.springer.com</a:t>
            </a:r>
            <a:r>
              <a:rPr lang="en-US" sz="800" dirty="0">
                <a:hlinkClick r:id="rId5"/>
              </a:rPr>
              <a:t>/</a:t>
            </a:r>
            <a:r>
              <a:rPr lang="en-US" sz="800" dirty="0" err="1">
                <a:hlinkClick r:id="rId5"/>
              </a:rPr>
              <a:t>referenceworkentry</a:t>
            </a:r>
            <a:r>
              <a:rPr lang="en-US" sz="800" dirty="0">
                <a:hlinkClick r:id="rId5"/>
              </a:rPr>
              <a:t>/10.1007/978-0-387-78665-0_4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09941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1D603-DDE6-0252-A83F-7CC3FC7856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8" descr="A screenshot of a medical survey&#10;&#10;Description automatically generated">
            <a:extLst>
              <a:ext uri="{FF2B5EF4-FFF2-40B4-BE49-F238E27FC236}">
                <a16:creationId xmlns:a16="http://schemas.microsoft.com/office/drawing/2014/main" id="{2C2C7218-E916-0040-65C4-5E94F7CCB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209550"/>
            <a:ext cx="5867400" cy="40594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BA6375-22F6-269D-67A2-ABCD16181209}"/>
              </a:ext>
            </a:extLst>
          </p:cNvPr>
          <p:cNvSpPr txBox="1"/>
          <p:nvPr/>
        </p:nvSpPr>
        <p:spPr>
          <a:xfrm>
            <a:off x="0" y="4412217"/>
            <a:ext cx="5932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https://www.researchgate.net/publication/301936501_Prediction_of_Mortality_in_Incident_Hemodialysis_Patients_A_Validation_and_Comparison_of_CHADS2_CHA2DS2_and_CCI_Scores/link/572cab5208ae7441518e5f0c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7012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FDC4ECF-E0DB-9A03-F043-2DA180D7F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5 Recap: Statistics &amp; Survival Modeling </a:t>
            </a:r>
          </a:p>
        </p:txBody>
      </p:sp>
      <p:pic>
        <p:nvPicPr>
          <p:cNvPr id="5" name="Picture 4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07BBC907-32CF-9E69-2EAB-D5155FC86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27" y="1389284"/>
            <a:ext cx="2286000" cy="683068"/>
          </a:xfrm>
          <a:prstGeom prst="rect">
            <a:avLst/>
          </a:prstGeom>
        </p:spPr>
      </p:pic>
      <p:pic>
        <p:nvPicPr>
          <p:cNvPr id="6" name="Picture 5" descr="A black text with black letters&#10;&#10;Description automatically generated">
            <a:extLst>
              <a:ext uri="{FF2B5EF4-FFF2-40B4-BE49-F238E27FC236}">
                <a16:creationId xmlns:a16="http://schemas.microsoft.com/office/drawing/2014/main" id="{548C9560-E91F-148E-D88B-5C7B0EEF2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1389284"/>
            <a:ext cx="2311021" cy="609600"/>
          </a:xfrm>
          <a:prstGeom prst="rect">
            <a:avLst/>
          </a:prstGeom>
        </p:spPr>
      </p:pic>
      <p:pic>
        <p:nvPicPr>
          <p:cNvPr id="13" name="Picture 12" descr="A diagram of a diagram&#10;&#10;Description automatically generated">
            <a:extLst>
              <a:ext uri="{FF2B5EF4-FFF2-40B4-BE49-F238E27FC236}">
                <a16:creationId xmlns:a16="http://schemas.microsoft.com/office/drawing/2014/main" id="{943A5CA3-687F-0B46-ED4D-691B40365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2693216"/>
            <a:ext cx="2438400" cy="1459814"/>
          </a:xfrm>
          <a:prstGeom prst="rect">
            <a:avLst/>
          </a:prstGeom>
        </p:spPr>
      </p:pic>
      <p:pic>
        <p:nvPicPr>
          <p:cNvPr id="14" name="Picture 13" descr="A close-up of a white text&#10;&#10;Description automatically generated">
            <a:extLst>
              <a:ext uri="{FF2B5EF4-FFF2-40B4-BE49-F238E27FC236}">
                <a16:creationId xmlns:a16="http://schemas.microsoft.com/office/drawing/2014/main" id="{335E61EF-A03F-1B3F-ED0A-101C7A6B9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3090803"/>
            <a:ext cx="3328422" cy="750841"/>
          </a:xfrm>
          <a:prstGeom prst="rect">
            <a:avLst/>
          </a:prstGeom>
        </p:spPr>
      </p:pic>
      <p:pic>
        <p:nvPicPr>
          <p:cNvPr id="3" name="Picture 2" descr="A graph of cancer survival&#10;&#10;Description automatically generated with medium confidence">
            <a:extLst>
              <a:ext uri="{FF2B5EF4-FFF2-40B4-BE49-F238E27FC236}">
                <a16:creationId xmlns:a16="http://schemas.microsoft.com/office/drawing/2014/main" id="{A9AC43E0-55F0-85E2-6645-A75D285D7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608" y="2693216"/>
            <a:ext cx="2311022" cy="1804144"/>
          </a:xfrm>
          <a:prstGeom prst="rect">
            <a:avLst/>
          </a:prstGeom>
        </p:spPr>
      </p:pic>
      <p:pic>
        <p:nvPicPr>
          <p:cNvPr id="4" name="Picture 3" descr="A diagram of a curve&#10;&#10;Description automatically generated">
            <a:extLst>
              <a:ext uri="{FF2B5EF4-FFF2-40B4-BE49-F238E27FC236}">
                <a16:creationId xmlns:a16="http://schemas.microsoft.com/office/drawing/2014/main" id="{460D1061-28F2-CFF1-6292-F02DC75C26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1057642"/>
            <a:ext cx="1644409" cy="151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36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3DBC732-214A-7E7F-CC4E-76D571554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9550"/>
            <a:ext cx="4753640" cy="4933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64635-C71D-949A-8E2D-0B33C7D51396}"/>
              </a:ext>
            </a:extLst>
          </p:cNvPr>
          <p:cNvSpPr txBox="1"/>
          <p:nvPr/>
        </p:nvSpPr>
        <p:spPr>
          <a:xfrm>
            <a:off x="5867041" y="249555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</a:t>
            </a:r>
            <a:r>
              <a:rPr lang="en-US" sz="18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levels of assigned risk score, Black patients have a higher disease burden.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CE3A28-5CAC-48A9-6712-D0EF1FED67B9}"/>
              </a:ext>
            </a:extLst>
          </p:cNvPr>
          <p:cNvSpPr txBox="1"/>
          <p:nvPr/>
        </p:nvSpPr>
        <p:spPr>
          <a:xfrm rot="16200000">
            <a:off x="-531167" y="157891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TIBI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167B44-C48F-7E39-3618-2FCF11101351}"/>
              </a:ext>
            </a:extLst>
          </p:cNvPr>
          <p:cNvSpPr txBox="1"/>
          <p:nvPr/>
        </p:nvSpPr>
        <p:spPr>
          <a:xfrm>
            <a:off x="5869972" y="119860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Looks like</a:t>
            </a:r>
          </a:p>
        </p:txBody>
      </p:sp>
      <p:pic>
        <p:nvPicPr>
          <p:cNvPr id="10" name="Picture 9" descr="A group of black symbols&#10;&#10;Description automatically generated">
            <a:extLst>
              <a:ext uri="{FF2B5EF4-FFF2-40B4-BE49-F238E27FC236}">
                <a16:creationId xmlns:a16="http://schemas.microsoft.com/office/drawing/2014/main" id="{A7EECF0C-BE4A-4929-E4C1-1BFE40524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1809750"/>
            <a:ext cx="27432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17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A101D9E-96D8-397C-B4A2-BFF556012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3350"/>
            <a:ext cx="990600" cy="522817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34678C3-62DE-17F6-A2BE-BD6819B72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076" y="-19050"/>
            <a:ext cx="51118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1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545AD-B39A-4914-129D-512FDF392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56224"/>
            <a:ext cx="8229600" cy="609600"/>
          </a:xfrm>
        </p:spPr>
        <p:txBody>
          <a:bodyPr/>
          <a:lstStyle/>
          <a:p>
            <a:r>
              <a:rPr lang="en-US" dirty="0"/>
              <a:t>Why does this matter?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BF0297-2908-040F-88D9-5AADAEFAE3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5DE16-A4A1-45F1-124C-6F69D8497276}"/>
              </a:ext>
            </a:extLst>
          </p:cNvPr>
          <p:cNvSpPr txBox="1"/>
          <p:nvPr/>
        </p:nvSpPr>
        <p:spPr>
          <a:xfrm>
            <a:off x="762000" y="1657350"/>
            <a:ext cx="533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risk score  </a:t>
            </a:r>
          </a:p>
          <a:p>
            <a:br>
              <a:rPr lang="en-US" dirty="0"/>
            </a:br>
            <a:r>
              <a:rPr lang="en-US" dirty="0"/>
              <a:t>more care resources allocated to patient</a:t>
            </a:r>
          </a:p>
          <a:p>
            <a:br>
              <a:rPr lang="en-US" dirty="0"/>
            </a:br>
            <a:r>
              <a:rPr lang="en-US" dirty="0"/>
              <a:t>Better health outcomes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DF1192-624F-8BC6-ADA0-D06D6824D0C1}"/>
              </a:ext>
            </a:extLst>
          </p:cNvPr>
          <p:cNvCxnSpPr>
            <a:cxnSpLocks/>
          </p:cNvCxnSpPr>
          <p:nvPr/>
        </p:nvCxnSpPr>
        <p:spPr bwMode="auto">
          <a:xfrm>
            <a:off x="2971800" y="1943279"/>
            <a:ext cx="457200" cy="0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AA0603-10CF-07D7-9F71-D82FED006AEB}"/>
              </a:ext>
            </a:extLst>
          </p:cNvPr>
          <p:cNvCxnSpPr>
            <a:cxnSpLocks/>
          </p:cNvCxnSpPr>
          <p:nvPr/>
        </p:nvCxnSpPr>
        <p:spPr bwMode="auto">
          <a:xfrm>
            <a:off x="6019800" y="2647950"/>
            <a:ext cx="457200" cy="0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75544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237C85-0212-30B7-8266-BFC5E0D413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428750"/>
            <a:ext cx="7086600" cy="2143125"/>
          </a:xfrm>
        </p:spPr>
        <p:txBody>
          <a:bodyPr/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could we reduce this disparity?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i.e. How might you ”fix” the algorithm so that</a:t>
            </a:r>
          </a:p>
        </p:txBody>
      </p:sp>
      <p:pic>
        <p:nvPicPr>
          <p:cNvPr id="4" name="Picture 3" descr="A black and white image of a square with a equal sign&#10;&#10;Description automatically generated with medium confidence">
            <a:extLst>
              <a:ext uri="{FF2B5EF4-FFF2-40B4-BE49-F238E27FC236}">
                <a16:creationId xmlns:a16="http://schemas.microsoft.com/office/drawing/2014/main" id="{9947B593-14C8-15FE-739A-2531740EA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99" y="3105150"/>
            <a:ext cx="4158129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3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text&#10;&#10;Description automatically generated">
            <a:extLst>
              <a:ext uri="{FF2B5EF4-FFF2-40B4-BE49-F238E27FC236}">
                <a16:creationId xmlns:a16="http://schemas.microsoft.com/office/drawing/2014/main" id="{2D312EC3-5D74-9CDC-5141-7BA319118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76350"/>
            <a:ext cx="7772400" cy="223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71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3CC53BA-28C4-0ED8-3AC3-43DFBEFBC382}"/>
              </a:ext>
            </a:extLst>
          </p:cNvPr>
          <p:cNvGrpSpPr/>
          <p:nvPr/>
        </p:nvGrpSpPr>
        <p:grpSpPr>
          <a:xfrm>
            <a:off x="381000" y="359718"/>
            <a:ext cx="8153400" cy="1196031"/>
            <a:chOff x="381000" y="359718"/>
            <a:chExt cx="8153400" cy="119603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DA9A162-CBD7-F735-8E16-E34D71FC1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666750"/>
              <a:ext cx="7772400" cy="507937"/>
            </a:xfrm>
            <a:prstGeom prst="rect">
              <a:avLst/>
            </a:prstGeom>
          </p:spPr>
        </p:pic>
        <p:pic>
          <p:nvPicPr>
            <p:cNvPr id="3" name="Picture 2" descr="A black letter on a white background&#10;&#10;Description automatically generated">
              <a:extLst>
                <a:ext uri="{FF2B5EF4-FFF2-40B4-BE49-F238E27FC236}">
                  <a16:creationId xmlns:a16="http://schemas.microsoft.com/office/drawing/2014/main" id="{6AD4B5A9-D902-49B4-878E-D86B5D812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763" y="379506"/>
              <a:ext cx="279037" cy="28724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C0285B-3362-0526-68CD-EE0B34D87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1216572"/>
              <a:ext cx="339177" cy="33917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48660E-727B-D4CA-049B-AEF841EAADFC}"/>
                </a:ext>
              </a:extLst>
            </p:cNvPr>
            <p:cNvSpPr txBox="1"/>
            <p:nvPr/>
          </p:nvSpPr>
          <p:spPr>
            <a:xfrm>
              <a:off x="838200" y="359718"/>
              <a:ext cx="7696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0.02          0.04         0.08              0.12             0.15          0.19               0.25             0.25            0.28           0.34              0.41             0.42              0.44             0.47            0.49     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D6CD3-2B80-0AE9-9AD2-686B7E3DE438}"/>
                </a:ext>
              </a:extLst>
            </p:cNvPr>
            <p:cNvSpPr txBox="1"/>
            <p:nvPr/>
          </p:nvSpPr>
          <p:spPr>
            <a:xfrm>
              <a:off x="896926" y="1274118"/>
              <a:ext cx="76374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1               1                 1                   1                  4                 9                  3                    4               11                  5                  6                    5                  4                    11               10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1953D17-8DED-2392-1F2C-2A8E5F418918}"/>
              </a:ext>
            </a:extLst>
          </p:cNvPr>
          <p:cNvGrpSpPr/>
          <p:nvPr/>
        </p:nvGrpSpPr>
        <p:grpSpPr>
          <a:xfrm>
            <a:off x="4837176" y="618245"/>
            <a:ext cx="2058924" cy="592841"/>
            <a:chOff x="4837176" y="618245"/>
            <a:chExt cx="2058924" cy="59284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0851A9-D0BA-21CE-FA42-1F0E4B69A57F}"/>
                </a:ext>
              </a:extLst>
            </p:cNvPr>
            <p:cNvSpPr/>
            <p:nvPr/>
          </p:nvSpPr>
          <p:spPr bwMode="auto">
            <a:xfrm>
              <a:off x="4837176" y="618245"/>
              <a:ext cx="431800" cy="581905"/>
            </a:xfrm>
            <a:prstGeom prst="rect">
              <a:avLst/>
            </a:prstGeom>
            <a:no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5C4FF99-E942-C6AD-417F-B26C4A387FDD}"/>
                </a:ext>
              </a:extLst>
            </p:cNvPr>
            <p:cNvSpPr/>
            <p:nvPr/>
          </p:nvSpPr>
          <p:spPr bwMode="auto">
            <a:xfrm>
              <a:off x="6464300" y="629181"/>
              <a:ext cx="431800" cy="581905"/>
            </a:xfrm>
            <a:prstGeom prst="rect">
              <a:avLst/>
            </a:prstGeom>
            <a:no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8442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3CC53BA-28C4-0ED8-3AC3-43DFBEFBC382}"/>
              </a:ext>
            </a:extLst>
          </p:cNvPr>
          <p:cNvGrpSpPr/>
          <p:nvPr/>
        </p:nvGrpSpPr>
        <p:grpSpPr>
          <a:xfrm>
            <a:off x="381000" y="359718"/>
            <a:ext cx="8153400" cy="1196031"/>
            <a:chOff x="381000" y="359718"/>
            <a:chExt cx="8153400" cy="119603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DA9A162-CBD7-F735-8E16-E34D71FC1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666750"/>
              <a:ext cx="7772400" cy="507937"/>
            </a:xfrm>
            <a:prstGeom prst="rect">
              <a:avLst/>
            </a:prstGeom>
          </p:spPr>
        </p:pic>
        <p:pic>
          <p:nvPicPr>
            <p:cNvPr id="3" name="Picture 2" descr="A black letter on a white background&#10;&#10;Description automatically generated">
              <a:extLst>
                <a:ext uri="{FF2B5EF4-FFF2-40B4-BE49-F238E27FC236}">
                  <a16:creationId xmlns:a16="http://schemas.microsoft.com/office/drawing/2014/main" id="{6AD4B5A9-D902-49B4-878E-D86B5D812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763" y="379506"/>
              <a:ext cx="279037" cy="28724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C0285B-3362-0526-68CD-EE0B34D87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1216572"/>
              <a:ext cx="339177" cy="33917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48660E-727B-D4CA-049B-AEF841EAADFC}"/>
                </a:ext>
              </a:extLst>
            </p:cNvPr>
            <p:cNvSpPr txBox="1"/>
            <p:nvPr/>
          </p:nvSpPr>
          <p:spPr>
            <a:xfrm>
              <a:off x="838200" y="359718"/>
              <a:ext cx="7696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0.02          0.04         0.08              0.12             0.15          0.19               0.25             0.25            0.28           0.34              0.41             0.42              0.44             0.47            0.49     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D6CD3-2B80-0AE9-9AD2-686B7E3DE438}"/>
                </a:ext>
              </a:extLst>
            </p:cNvPr>
            <p:cNvSpPr txBox="1"/>
            <p:nvPr/>
          </p:nvSpPr>
          <p:spPr>
            <a:xfrm>
              <a:off x="896926" y="1274118"/>
              <a:ext cx="76374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1               1                 1                   1                  4                 9                  3                    4               11                  5                  6                    5                  4                    11               10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07D59F4-FB96-10F6-9D17-0B4DED6242EB}"/>
              </a:ext>
            </a:extLst>
          </p:cNvPr>
          <p:cNvGrpSpPr/>
          <p:nvPr/>
        </p:nvGrpSpPr>
        <p:grpSpPr>
          <a:xfrm>
            <a:off x="381000" y="2038350"/>
            <a:ext cx="8153400" cy="1176243"/>
            <a:chOff x="381000" y="2116791"/>
            <a:chExt cx="8153400" cy="1176243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C99E649-CD55-901D-E139-60F34FD53B72}"/>
                </a:ext>
              </a:extLst>
            </p:cNvPr>
            <p:cNvGrpSpPr/>
            <p:nvPr/>
          </p:nvGrpSpPr>
          <p:grpSpPr>
            <a:xfrm>
              <a:off x="381000" y="2116791"/>
              <a:ext cx="8153400" cy="1176243"/>
              <a:chOff x="381000" y="2116791"/>
              <a:chExt cx="8153400" cy="117624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777F8D2-03D6-13C4-2FB3-2104EDB37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000" y="2404035"/>
                <a:ext cx="7772400" cy="507937"/>
              </a:xfrm>
              <a:prstGeom prst="rect">
                <a:avLst/>
              </a:prstGeom>
            </p:spPr>
          </p:pic>
          <p:pic>
            <p:nvPicPr>
              <p:cNvPr id="15" name="Picture 14" descr="A black letter on a white background&#10;&#10;Description automatically generated">
                <a:extLst>
                  <a:ext uri="{FF2B5EF4-FFF2-40B4-BE49-F238E27FC236}">
                    <a16:creationId xmlns:a16="http://schemas.microsoft.com/office/drawing/2014/main" id="{4B25F40C-3E44-902A-D103-377BA80A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763" y="2116791"/>
                <a:ext cx="279037" cy="28724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EAC6033-7A60-F5DC-1F52-C366BFB9A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000" y="2953857"/>
                <a:ext cx="339177" cy="339177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A98717-B5FD-F141-713C-6123A672F3FA}"/>
                  </a:ext>
                </a:extLst>
              </p:cNvPr>
              <p:cNvSpPr txBox="1"/>
              <p:nvPr/>
            </p:nvSpPr>
            <p:spPr>
              <a:xfrm>
                <a:off x="838200" y="2173203"/>
                <a:ext cx="769620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0.02          0.04          0.08              0.12             0.15          0.19               0.25             0.25            0.42           0.34              0.41              0.28             0.44             0.47            0.49      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BC10A7-FFCC-FED6-A9C9-012B06257179}"/>
                  </a:ext>
                </a:extLst>
              </p:cNvPr>
              <p:cNvSpPr txBox="1"/>
              <p:nvPr/>
            </p:nvSpPr>
            <p:spPr>
              <a:xfrm>
                <a:off x="896926" y="3011403"/>
                <a:ext cx="76374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1               1                 1                   1                  4                 9                  3                    4               5                  5                  6                     11                  4                    11               10</a:t>
                </a:r>
              </a:p>
            </p:txBody>
          </p:sp>
        </p:grpSp>
        <p:pic>
          <p:nvPicPr>
            <p:cNvPr id="22" name="Picture 21" descr="A black silhouette of a person&#10;&#10;Description automatically generated">
              <a:extLst>
                <a:ext uri="{FF2B5EF4-FFF2-40B4-BE49-F238E27FC236}">
                  <a16:creationId xmlns:a16="http://schemas.microsoft.com/office/drawing/2014/main" id="{4D8BD31E-51B3-E09F-3EF8-B3354A133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26200" y="2365404"/>
              <a:ext cx="590550" cy="534837"/>
            </a:xfrm>
            <a:prstGeom prst="rect">
              <a:avLst/>
            </a:prstGeom>
          </p:spPr>
        </p:pic>
        <p:pic>
          <p:nvPicPr>
            <p:cNvPr id="25" name="Picture 24" descr="A black and white symbol&#10;&#10;Description automatically generated">
              <a:extLst>
                <a:ext uri="{FF2B5EF4-FFF2-40B4-BE49-F238E27FC236}">
                  <a16:creationId xmlns:a16="http://schemas.microsoft.com/office/drawing/2014/main" id="{CA5E0968-6A2A-37AB-506A-8CCB2E12D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3793"/>
            <a:stretch/>
          </p:blipFill>
          <p:spPr>
            <a:xfrm>
              <a:off x="4781550" y="2327835"/>
              <a:ext cx="476250" cy="622976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1953D17-8DED-2392-1F2C-2A8E5F418918}"/>
              </a:ext>
            </a:extLst>
          </p:cNvPr>
          <p:cNvGrpSpPr/>
          <p:nvPr/>
        </p:nvGrpSpPr>
        <p:grpSpPr>
          <a:xfrm>
            <a:off x="4837176" y="618245"/>
            <a:ext cx="2058924" cy="592841"/>
            <a:chOff x="4837176" y="618245"/>
            <a:chExt cx="2058924" cy="59284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0851A9-D0BA-21CE-FA42-1F0E4B69A57F}"/>
                </a:ext>
              </a:extLst>
            </p:cNvPr>
            <p:cNvSpPr/>
            <p:nvPr/>
          </p:nvSpPr>
          <p:spPr bwMode="auto">
            <a:xfrm>
              <a:off x="4837176" y="618245"/>
              <a:ext cx="431800" cy="581905"/>
            </a:xfrm>
            <a:prstGeom prst="rect">
              <a:avLst/>
            </a:prstGeom>
            <a:no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5C4FF99-E942-C6AD-417F-B26C4A387FDD}"/>
                </a:ext>
              </a:extLst>
            </p:cNvPr>
            <p:cNvSpPr/>
            <p:nvPr/>
          </p:nvSpPr>
          <p:spPr bwMode="auto">
            <a:xfrm>
              <a:off x="6464300" y="629181"/>
              <a:ext cx="431800" cy="581905"/>
            </a:xfrm>
            <a:prstGeom prst="rect">
              <a:avLst/>
            </a:prstGeom>
            <a:no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BD612E9-50DA-3D88-F42D-A4409FE84FB0}"/>
              </a:ext>
            </a:extLst>
          </p:cNvPr>
          <p:cNvGrpSpPr/>
          <p:nvPr/>
        </p:nvGrpSpPr>
        <p:grpSpPr>
          <a:xfrm>
            <a:off x="3300984" y="2311824"/>
            <a:ext cx="3036824" cy="590842"/>
            <a:chOff x="3302000" y="2370845"/>
            <a:chExt cx="3036824" cy="59084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2B559F2-7E47-56DA-E616-0C5AF00C591D}"/>
                </a:ext>
              </a:extLst>
            </p:cNvPr>
            <p:cNvSpPr/>
            <p:nvPr/>
          </p:nvSpPr>
          <p:spPr bwMode="auto">
            <a:xfrm>
              <a:off x="3302000" y="2379782"/>
              <a:ext cx="431800" cy="581905"/>
            </a:xfrm>
            <a:prstGeom prst="rect">
              <a:avLst/>
            </a:prstGeom>
            <a:no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1E2093-D100-0693-1214-9AF08ADFAEA3}"/>
                </a:ext>
              </a:extLst>
            </p:cNvPr>
            <p:cNvSpPr/>
            <p:nvPr/>
          </p:nvSpPr>
          <p:spPr bwMode="auto">
            <a:xfrm>
              <a:off x="5907024" y="2370845"/>
              <a:ext cx="431800" cy="581905"/>
            </a:xfrm>
            <a:prstGeom prst="rect">
              <a:avLst/>
            </a:prstGeom>
            <a:no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7736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3CC53BA-28C4-0ED8-3AC3-43DFBEFBC382}"/>
              </a:ext>
            </a:extLst>
          </p:cNvPr>
          <p:cNvGrpSpPr/>
          <p:nvPr/>
        </p:nvGrpSpPr>
        <p:grpSpPr>
          <a:xfrm>
            <a:off x="381000" y="359718"/>
            <a:ext cx="8153400" cy="1196031"/>
            <a:chOff x="381000" y="359718"/>
            <a:chExt cx="8153400" cy="119603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DA9A162-CBD7-F735-8E16-E34D71FC1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666750"/>
              <a:ext cx="7772400" cy="507937"/>
            </a:xfrm>
            <a:prstGeom prst="rect">
              <a:avLst/>
            </a:prstGeom>
          </p:spPr>
        </p:pic>
        <p:pic>
          <p:nvPicPr>
            <p:cNvPr id="3" name="Picture 2" descr="A black letter on a white background&#10;&#10;Description automatically generated">
              <a:extLst>
                <a:ext uri="{FF2B5EF4-FFF2-40B4-BE49-F238E27FC236}">
                  <a16:creationId xmlns:a16="http://schemas.microsoft.com/office/drawing/2014/main" id="{6AD4B5A9-D902-49B4-878E-D86B5D812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763" y="379506"/>
              <a:ext cx="279037" cy="28724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C0285B-3362-0526-68CD-EE0B34D87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1216572"/>
              <a:ext cx="339177" cy="33917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48660E-727B-D4CA-049B-AEF841EAADFC}"/>
                </a:ext>
              </a:extLst>
            </p:cNvPr>
            <p:cNvSpPr txBox="1"/>
            <p:nvPr/>
          </p:nvSpPr>
          <p:spPr>
            <a:xfrm>
              <a:off x="838200" y="359718"/>
              <a:ext cx="7696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0.02          0.04         0.08              0.12             0.15          0.19               0.25             0.25            0.28           0.34              0.41             0.42              0.44             0.47            0.49     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D6CD3-2B80-0AE9-9AD2-686B7E3DE438}"/>
                </a:ext>
              </a:extLst>
            </p:cNvPr>
            <p:cNvSpPr txBox="1"/>
            <p:nvPr/>
          </p:nvSpPr>
          <p:spPr>
            <a:xfrm>
              <a:off x="896926" y="1274118"/>
              <a:ext cx="76374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1               1                 1                   1                  4                 9                  3                    4               11                  5                  6                    5                  4                    11               10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07D59F4-FB96-10F6-9D17-0B4DED6242EB}"/>
              </a:ext>
            </a:extLst>
          </p:cNvPr>
          <p:cNvGrpSpPr/>
          <p:nvPr/>
        </p:nvGrpSpPr>
        <p:grpSpPr>
          <a:xfrm>
            <a:off x="381000" y="2038350"/>
            <a:ext cx="8153400" cy="1176243"/>
            <a:chOff x="381000" y="2116791"/>
            <a:chExt cx="8153400" cy="1176243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C99E649-CD55-901D-E139-60F34FD53B72}"/>
                </a:ext>
              </a:extLst>
            </p:cNvPr>
            <p:cNvGrpSpPr/>
            <p:nvPr/>
          </p:nvGrpSpPr>
          <p:grpSpPr>
            <a:xfrm>
              <a:off x="381000" y="2116791"/>
              <a:ext cx="8153400" cy="1176243"/>
              <a:chOff x="381000" y="2116791"/>
              <a:chExt cx="8153400" cy="117624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777F8D2-03D6-13C4-2FB3-2104EDB37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000" y="2404035"/>
                <a:ext cx="7772400" cy="507937"/>
              </a:xfrm>
              <a:prstGeom prst="rect">
                <a:avLst/>
              </a:prstGeom>
            </p:spPr>
          </p:pic>
          <p:pic>
            <p:nvPicPr>
              <p:cNvPr id="15" name="Picture 14" descr="A black letter on a white background&#10;&#10;Description automatically generated">
                <a:extLst>
                  <a:ext uri="{FF2B5EF4-FFF2-40B4-BE49-F238E27FC236}">
                    <a16:creationId xmlns:a16="http://schemas.microsoft.com/office/drawing/2014/main" id="{4B25F40C-3E44-902A-D103-377BA80A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763" y="2116791"/>
                <a:ext cx="279037" cy="28724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EAC6033-7A60-F5DC-1F52-C366BFB9A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000" y="2953857"/>
                <a:ext cx="339177" cy="339177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A98717-B5FD-F141-713C-6123A672F3FA}"/>
                  </a:ext>
                </a:extLst>
              </p:cNvPr>
              <p:cNvSpPr txBox="1"/>
              <p:nvPr/>
            </p:nvSpPr>
            <p:spPr>
              <a:xfrm>
                <a:off x="838200" y="2173203"/>
                <a:ext cx="769620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0.02          0.04          0.08              0.12             0.15          0.19               0.25             0.25            0.42           0.34              0.41              0.28             0.44             0.47            0.49      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BC10A7-FFCC-FED6-A9C9-012B06257179}"/>
                  </a:ext>
                </a:extLst>
              </p:cNvPr>
              <p:cNvSpPr txBox="1"/>
              <p:nvPr/>
            </p:nvSpPr>
            <p:spPr>
              <a:xfrm>
                <a:off x="896926" y="3011403"/>
                <a:ext cx="76374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1               1                 1                   1                  4                 9                  3                    4               5                  5                  6                     11                  4                    11               10</a:t>
                </a:r>
              </a:p>
            </p:txBody>
          </p:sp>
        </p:grpSp>
        <p:pic>
          <p:nvPicPr>
            <p:cNvPr id="22" name="Picture 21" descr="A black silhouette of a person&#10;&#10;Description automatically generated">
              <a:extLst>
                <a:ext uri="{FF2B5EF4-FFF2-40B4-BE49-F238E27FC236}">
                  <a16:creationId xmlns:a16="http://schemas.microsoft.com/office/drawing/2014/main" id="{4D8BD31E-51B3-E09F-3EF8-B3354A133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26200" y="2365404"/>
              <a:ext cx="590550" cy="534837"/>
            </a:xfrm>
            <a:prstGeom prst="rect">
              <a:avLst/>
            </a:prstGeom>
          </p:spPr>
        </p:pic>
        <p:pic>
          <p:nvPicPr>
            <p:cNvPr id="25" name="Picture 24" descr="A black and white symbol&#10;&#10;Description automatically generated">
              <a:extLst>
                <a:ext uri="{FF2B5EF4-FFF2-40B4-BE49-F238E27FC236}">
                  <a16:creationId xmlns:a16="http://schemas.microsoft.com/office/drawing/2014/main" id="{CA5E0968-6A2A-37AB-506A-8CCB2E12D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3793"/>
            <a:stretch/>
          </p:blipFill>
          <p:spPr>
            <a:xfrm>
              <a:off x="4781550" y="2327835"/>
              <a:ext cx="476250" cy="622976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1953D17-8DED-2392-1F2C-2A8E5F418918}"/>
              </a:ext>
            </a:extLst>
          </p:cNvPr>
          <p:cNvGrpSpPr/>
          <p:nvPr/>
        </p:nvGrpSpPr>
        <p:grpSpPr>
          <a:xfrm>
            <a:off x="4837176" y="618245"/>
            <a:ext cx="2058924" cy="592841"/>
            <a:chOff x="4837176" y="618245"/>
            <a:chExt cx="2058924" cy="59284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0851A9-D0BA-21CE-FA42-1F0E4B69A57F}"/>
                </a:ext>
              </a:extLst>
            </p:cNvPr>
            <p:cNvSpPr/>
            <p:nvPr/>
          </p:nvSpPr>
          <p:spPr bwMode="auto">
            <a:xfrm>
              <a:off x="4837176" y="618245"/>
              <a:ext cx="431800" cy="581905"/>
            </a:xfrm>
            <a:prstGeom prst="rect">
              <a:avLst/>
            </a:prstGeom>
            <a:no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5C4FF99-E942-C6AD-417F-B26C4A387FDD}"/>
                </a:ext>
              </a:extLst>
            </p:cNvPr>
            <p:cNvSpPr/>
            <p:nvPr/>
          </p:nvSpPr>
          <p:spPr bwMode="auto">
            <a:xfrm>
              <a:off x="6464300" y="629181"/>
              <a:ext cx="431800" cy="581905"/>
            </a:xfrm>
            <a:prstGeom prst="rect">
              <a:avLst/>
            </a:prstGeom>
            <a:no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BD612E9-50DA-3D88-F42D-A4409FE84FB0}"/>
              </a:ext>
            </a:extLst>
          </p:cNvPr>
          <p:cNvGrpSpPr/>
          <p:nvPr/>
        </p:nvGrpSpPr>
        <p:grpSpPr>
          <a:xfrm>
            <a:off x="3300984" y="2311824"/>
            <a:ext cx="3036824" cy="590842"/>
            <a:chOff x="3302000" y="2370845"/>
            <a:chExt cx="3036824" cy="59084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2B559F2-7E47-56DA-E616-0C5AF00C591D}"/>
                </a:ext>
              </a:extLst>
            </p:cNvPr>
            <p:cNvSpPr/>
            <p:nvPr/>
          </p:nvSpPr>
          <p:spPr bwMode="auto">
            <a:xfrm>
              <a:off x="3302000" y="2379782"/>
              <a:ext cx="431800" cy="581905"/>
            </a:xfrm>
            <a:prstGeom prst="rect">
              <a:avLst/>
            </a:prstGeom>
            <a:no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1E2093-D100-0693-1214-9AF08ADFAEA3}"/>
                </a:ext>
              </a:extLst>
            </p:cNvPr>
            <p:cNvSpPr/>
            <p:nvPr/>
          </p:nvSpPr>
          <p:spPr bwMode="auto">
            <a:xfrm>
              <a:off x="5907024" y="2370845"/>
              <a:ext cx="431800" cy="581905"/>
            </a:xfrm>
            <a:prstGeom prst="rect">
              <a:avLst/>
            </a:prstGeom>
            <a:no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C7C9084-1CA5-1179-D7C1-A197AAB8E0AF}"/>
              </a:ext>
            </a:extLst>
          </p:cNvPr>
          <p:cNvGrpSpPr/>
          <p:nvPr/>
        </p:nvGrpSpPr>
        <p:grpSpPr>
          <a:xfrm>
            <a:off x="381000" y="3790950"/>
            <a:ext cx="8153400" cy="1176243"/>
            <a:chOff x="304800" y="3833906"/>
            <a:chExt cx="8153400" cy="117624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C82F9F8-B1BC-5757-409C-B89A5C37F415}"/>
                </a:ext>
              </a:extLst>
            </p:cNvPr>
            <p:cNvGrpSpPr/>
            <p:nvPr/>
          </p:nvGrpSpPr>
          <p:grpSpPr>
            <a:xfrm>
              <a:off x="304800" y="3833906"/>
              <a:ext cx="8153400" cy="1176243"/>
              <a:chOff x="304800" y="3833906"/>
              <a:chExt cx="8153400" cy="1176243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3B6DA855-A2D7-16F6-2A58-6098B4605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800" y="4121150"/>
                <a:ext cx="7772400" cy="507937"/>
              </a:xfrm>
              <a:prstGeom prst="rect">
                <a:avLst/>
              </a:prstGeom>
            </p:spPr>
          </p:pic>
          <p:pic>
            <p:nvPicPr>
              <p:cNvPr id="32" name="Picture 31" descr="A black letter on a white background&#10;&#10;Description automatically generated">
                <a:extLst>
                  <a:ext uri="{FF2B5EF4-FFF2-40B4-BE49-F238E27FC236}">
                    <a16:creationId xmlns:a16="http://schemas.microsoft.com/office/drawing/2014/main" id="{58DA2F37-BA71-1B76-FC49-4423AA6450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563" y="3833906"/>
                <a:ext cx="279037" cy="287244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AF778F9-3C8D-6505-8F14-40C1A851E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800" y="4670972"/>
                <a:ext cx="339177" cy="339177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5EFD8EC-6E1C-CACC-70D8-9E254ACB28FD}"/>
                  </a:ext>
                </a:extLst>
              </p:cNvPr>
              <p:cNvSpPr txBox="1"/>
              <p:nvPr/>
            </p:nvSpPr>
            <p:spPr>
              <a:xfrm>
                <a:off x="762000" y="3890318"/>
                <a:ext cx="769620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0.02          0.04          0.08              0.12             0.15          0.41               0.25             0.25            0.42           0.34              0.19              0.28             0.44             0.47            0.49     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D865B7-E432-725E-A551-713641B6A20E}"/>
                  </a:ext>
                </a:extLst>
              </p:cNvPr>
              <p:cNvSpPr txBox="1"/>
              <p:nvPr/>
            </p:nvSpPr>
            <p:spPr>
              <a:xfrm>
                <a:off x="820726" y="4728518"/>
                <a:ext cx="76374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1               1                 1                   1                  4                 6                  3                    4               5                  5                    9                     11                  4                    11               10</a:t>
                </a:r>
              </a:p>
            </p:txBody>
          </p:sp>
        </p:grpSp>
        <p:pic>
          <p:nvPicPr>
            <p:cNvPr id="36" name="Picture 35" descr="A black silhouette of a person&#10;&#10;Description automatically generated">
              <a:extLst>
                <a:ext uri="{FF2B5EF4-FFF2-40B4-BE49-F238E27FC236}">
                  <a16:creationId xmlns:a16="http://schemas.microsoft.com/office/drawing/2014/main" id="{81C234B6-9500-DB27-4926-982B3EB5E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0000" y="4082519"/>
              <a:ext cx="590550" cy="534837"/>
            </a:xfrm>
            <a:prstGeom prst="rect">
              <a:avLst/>
            </a:prstGeom>
          </p:spPr>
        </p:pic>
        <p:pic>
          <p:nvPicPr>
            <p:cNvPr id="37" name="Picture 36" descr="A black and white symbol&#10;&#10;Description automatically generated">
              <a:extLst>
                <a:ext uri="{FF2B5EF4-FFF2-40B4-BE49-F238E27FC236}">
                  <a16:creationId xmlns:a16="http://schemas.microsoft.com/office/drawing/2014/main" id="{B3DEA852-8BA0-292B-D926-15790D43AD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3793"/>
            <a:stretch/>
          </p:blipFill>
          <p:spPr>
            <a:xfrm>
              <a:off x="4705350" y="4044950"/>
              <a:ext cx="476250" cy="622976"/>
            </a:xfrm>
            <a:prstGeom prst="rect">
              <a:avLst/>
            </a:prstGeom>
          </p:spPr>
        </p:pic>
        <p:pic>
          <p:nvPicPr>
            <p:cNvPr id="41" name="Picture 40" descr="A black and white symbol&#10;&#10;Description automatically generated">
              <a:extLst>
                <a:ext uri="{FF2B5EF4-FFF2-40B4-BE49-F238E27FC236}">
                  <a16:creationId xmlns:a16="http://schemas.microsoft.com/office/drawing/2014/main" id="{0DC73CFF-413E-4CCD-B7FE-0EE02057E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56863" y="4159844"/>
              <a:ext cx="413437" cy="469306"/>
            </a:xfrm>
            <a:prstGeom prst="rect">
              <a:avLst/>
            </a:prstGeom>
          </p:spPr>
        </p:pic>
        <p:pic>
          <p:nvPicPr>
            <p:cNvPr id="43" name="Picture 42" descr="A black silhouette of a person&#10;&#10;Description automatically generated">
              <a:extLst>
                <a:ext uri="{FF2B5EF4-FFF2-40B4-BE49-F238E27FC236}">
                  <a16:creationId xmlns:a16="http://schemas.microsoft.com/office/drawing/2014/main" id="{5D6C6BB7-E2F0-682A-7CFA-31F83847A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30824" y="4083050"/>
              <a:ext cx="508000" cy="54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6173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DCEE04-D0F7-4221-B1B2-3C6F2053E9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486D4-E71B-E782-6E6E-D073BD61B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882" y="0"/>
            <a:ext cx="5392236" cy="5143500"/>
          </a:xfrm>
          <a:prstGeom prst="rect">
            <a:avLst/>
          </a:prstGeom>
        </p:spPr>
      </p:pic>
      <p:sp useBgFill="1">
        <p:nvSpPr>
          <p:cNvPr id="5" name="TextBox 4">
            <a:extLst>
              <a:ext uri="{FF2B5EF4-FFF2-40B4-BE49-F238E27FC236}">
                <a16:creationId xmlns:a16="http://schemas.microsoft.com/office/drawing/2014/main" id="{E81D466E-3009-0236-A599-47B8C0CADBC4}"/>
              </a:ext>
            </a:extLst>
          </p:cNvPr>
          <p:cNvSpPr txBox="1"/>
          <p:nvPr/>
        </p:nvSpPr>
        <p:spPr>
          <a:xfrm>
            <a:off x="8299938" y="2341266"/>
            <a:ext cx="18473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BCDEF8A-0705-AC01-7B8A-4711E6C643A7}"/>
              </a:ext>
            </a:extLst>
          </p:cNvPr>
          <p:cNvSpPr/>
          <p:nvPr/>
        </p:nvSpPr>
        <p:spPr bwMode="auto">
          <a:xfrm>
            <a:off x="6934200" y="895350"/>
            <a:ext cx="533400" cy="2819400"/>
          </a:xfrm>
          <a:prstGeom prst="rightBrace">
            <a:avLst>
              <a:gd name="adj1" fmla="val 8333"/>
              <a:gd name="adj2" fmla="val 52237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2E5F40-BC90-AADA-76E3-19847C4730A2}"/>
              </a:ext>
            </a:extLst>
          </p:cNvPr>
          <p:cNvSpPr txBox="1"/>
          <p:nvPr/>
        </p:nvSpPr>
        <p:spPr>
          <a:xfrm>
            <a:off x="7543800" y="2233940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17.7% to 46.5%</a:t>
            </a:r>
          </a:p>
        </p:txBody>
      </p:sp>
    </p:spTree>
    <p:extLst>
      <p:ext uri="{BB962C8B-B14F-4D97-AF65-F5344CB8AC3E}">
        <p14:creationId xmlns:p14="http://schemas.microsoft.com/office/powerpoint/2010/main" val="3833026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831BDA-A96E-7DB8-C54A-22FBED95AF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B7F96C-0115-6639-B0CC-F4F09477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56" y="1962150"/>
            <a:ext cx="4409944" cy="609600"/>
          </a:xfrm>
        </p:spPr>
        <p:txBody>
          <a:bodyPr/>
          <a:lstStyle/>
          <a:p>
            <a:r>
              <a:rPr lang="en-US" sz="1800" dirty="0"/>
              <a:t>Does Racial Discrepancy = Bias?</a:t>
            </a:r>
          </a:p>
        </p:txBody>
      </p:sp>
    </p:spTree>
    <p:extLst>
      <p:ext uri="{BB962C8B-B14F-4D97-AF65-F5344CB8AC3E}">
        <p14:creationId xmlns:p14="http://schemas.microsoft.com/office/powerpoint/2010/main" val="1951581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DE64-3F9F-4D7F-32EE-1A5265A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9E0D5-E30C-2815-F1B0-BB8C92CDEB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Assignment 1 due today</a:t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Assignment 2 out today (due Sep 24)</a:t>
            </a:r>
          </a:p>
          <a:p>
            <a:pPr marL="1022350" lvl="1">
              <a:buFont typeface="Arial" panose="020B0604020202020204" pitchFamily="34" charset="0"/>
              <a:buChar char="•"/>
            </a:pPr>
            <a:r>
              <a:rPr lang="en-US" sz="1600" dirty="0"/>
              <a:t>Getting oriented in MIMIC data</a:t>
            </a:r>
          </a:p>
          <a:p>
            <a:pPr marL="1022350" lvl="1">
              <a:buFont typeface="Arial" panose="020B0604020202020204" pitchFamily="34" charset="0"/>
              <a:buChar char="•"/>
            </a:pPr>
            <a:r>
              <a:rPr lang="en-US" sz="1600" dirty="0"/>
              <a:t>Building a sepsis predictor </a:t>
            </a:r>
          </a:p>
          <a:p>
            <a:pPr marL="1022350" lvl="1">
              <a:buFont typeface="Arial" panose="020B0604020202020204" pitchFamily="34" charset="0"/>
              <a:buChar char="•"/>
            </a:pPr>
            <a:r>
              <a:rPr lang="en-US" sz="1600" dirty="0"/>
              <a:t>Handling missing data</a:t>
            </a:r>
          </a:p>
          <a:p>
            <a:pPr marL="1022350" lvl="1">
              <a:buFont typeface="Arial" panose="020B0604020202020204" pitchFamily="34" charset="0"/>
              <a:buChar char="•"/>
            </a:pPr>
            <a:r>
              <a:rPr lang="en-US" sz="1600" dirty="0"/>
              <a:t>Simpson’s paradox </a:t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Next week: health insurance  </a:t>
            </a:r>
          </a:p>
          <a:p>
            <a:pPr marL="1022350" lvl="1">
              <a:buFont typeface="Arial" panose="020B0604020202020204" pitchFamily="34" charset="0"/>
              <a:buChar char="•"/>
            </a:pPr>
            <a:r>
              <a:rPr lang="en-US" sz="1600" dirty="0"/>
              <a:t>Note pre-class “reading questions”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2700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831BDA-A96E-7DB8-C54A-22FBED95AF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B7F96C-0115-6639-B0CC-F4F09477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56" y="1962150"/>
            <a:ext cx="4409944" cy="609600"/>
          </a:xfrm>
        </p:spPr>
        <p:txBody>
          <a:bodyPr/>
          <a:lstStyle/>
          <a:p>
            <a:r>
              <a:rPr lang="en-US" sz="1800" dirty="0"/>
              <a:t>Does Racial Discrepancy = Bias?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9D774A-30E6-D45D-F841-47B60F04A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0"/>
            <a:ext cx="42768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14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2A98F-9252-0EAA-5CDD-0E1EC4EF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EC066-367B-30DF-4267-6AC1434C560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33550"/>
            <a:ext cx="8229600" cy="28194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Bias Snuck into My Model!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Predictive but Useless Features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Dataset Shift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29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6235-6F6C-656E-FA72-41ADBC6CB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89751"/>
            <a:ext cx="7772400" cy="2916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9FFBA-F358-5956-CD5A-09F9F8822409}"/>
              </a:ext>
            </a:extLst>
          </p:cNvPr>
          <p:cNvSpPr txBox="1"/>
          <p:nvPr/>
        </p:nvSpPr>
        <p:spPr>
          <a:xfrm>
            <a:off x="76200" y="4476750"/>
            <a:ext cx="59294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https://</a:t>
            </a:r>
            <a:r>
              <a:rPr lang="en-US" sz="900" dirty="0" err="1">
                <a:hlinkClick r:id="rId4"/>
              </a:rPr>
              <a:t>www.bmj.com</a:t>
            </a:r>
            <a:r>
              <a:rPr lang="en-US" sz="900" dirty="0">
                <a:hlinkClick r:id="rId4"/>
              </a:rPr>
              <a:t>/content/</a:t>
            </a:r>
            <a:r>
              <a:rPr lang="en-US" sz="900" dirty="0" err="1">
                <a:hlinkClick r:id="rId4"/>
              </a:rPr>
              <a:t>bmj</a:t>
            </a:r>
            <a:r>
              <a:rPr lang="en-US" sz="900" dirty="0">
                <a:hlinkClick r:id="rId4"/>
              </a:rPr>
              <a:t>/361/bmj.k1479.full.pdf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41339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401E5-1D51-BD65-2258-B1590033B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  <a:endParaRPr lang="en-US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EDDDAD-DF6D-F46F-02D6-F82C818B1D4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600" dirty="0"/>
              <a:t>~700K patients treated at 2 Boston hospitals over one year (2005-6)</a:t>
            </a:r>
          </a:p>
          <a:p>
            <a:endParaRPr lang="en-US" sz="1600" dirty="0"/>
          </a:p>
          <a:p>
            <a:r>
              <a:rPr lang="en-US" sz="1600" dirty="0"/>
              <a:t>Examined 272 lab tests</a:t>
            </a:r>
          </a:p>
          <a:p>
            <a:endParaRPr lang="en-US" sz="1600" dirty="0"/>
          </a:p>
          <a:p>
            <a:r>
              <a:rPr lang="en-US" sz="1600" dirty="0"/>
              <a:t>For each test, measure correlation between each of the following against 3-year survival:</a:t>
            </a:r>
          </a:p>
          <a:p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Time of day of test</a:t>
            </a:r>
          </a:p>
          <a:p>
            <a:pPr marL="342900" indent="-342900">
              <a:buAutoNum type="arabicPeriod"/>
            </a:pPr>
            <a:r>
              <a:rPr lang="en-US" sz="1600" dirty="0"/>
              <a:t>Day of week of test</a:t>
            </a:r>
          </a:p>
          <a:p>
            <a:pPr marL="342900" indent="-342900">
              <a:buAutoNum type="arabicPeriod"/>
            </a:pPr>
            <a:r>
              <a:rPr lang="en-US" sz="1600" dirty="0"/>
              <a:t>Ordering frequency of test</a:t>
            </a:r>
          </a:p>
          <a:p>
            <a:pPr marL="342900" indent="-342900">
              <a:buAutoNum type="arabicPeriod"/>
            </a:pPr>
            <a:r>
              <a:rPr lang="en-US" sz="1600" dirty="0"/>
              <a:t>Value of the test result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731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timeline&#10;&#10;Description automatically generated">
            <a:extLst>
              <a:ext uri="{FF2B5EF4-FFF2-40B4-BE49-F238E27FC236}">
                <a16:creationId xmlns:a16="http://schemas.microsoft.com/office/drawing/2014/main" id="{6305C465-C38A-9036-BBA3-FE424131A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53" y="1352550"/>
            <a:ext cx="7662894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44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F7C7F9-EA2C-6A43-9C66-F310312D0B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/>
              <a:t>In what % of the lab tests was </a:t>
            </a:r>
            <a:r>
              <a:rPr lang="en-US" sz="2000" b="1" dirty="0"/>
              <a:t>time of day</a:t>
            </a:r>
            <a:r>
              <a:rPr lang="en-US" sz="2000" dirty="0"/>
              <a:t> the lab was ordered MORE predictive than the </a:t>
            </a:r>
            <a:r>
              <a:rPr lang="en-US" sz="2000" b="1" dirty="0"/>
              <a:t>value</a:t>
            </a:r>
            <a:r>
              <a:rPr lang="en-US" sz="2000" dirty="0"/>
              <a:t> of the lab result?</a:t>
            </a:r>
          </a:p>
          <a:p>
            <a:endParaRPr lang="en-US" sz="2000" dirty="0"/>
          </a:p>
          <a:p>
            <a:endParaRPr lang="en-US" sz="2000" dirty="0"/>
          </a:p>
          <a:p>
            <a:pPr marL="342900" indent="-342900">
              <a:buFont typeface="+mj-lt"/>
              <a:buAutoNum type="alphaUcPeriod"/>
            </a:pPr>
            <a:r>
              <a:rPr lang="en-US" sz="2000" dirty="0"/>
              <a:t>0%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000" dirty="0"/>
              <a:t>5%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000" dirty="0"/>
              <a:t>10%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000" dirty="0"/>
              <a:t>&gt;10% </a:t>
            </a:r>
          </a:p>
          <a:p>
            <a:endParaRPr lang="en-US" sz="1400" dirty="0"/>
          </a:p>
          <a:p>
            <a:r>
              <a:rPr lang="en-US" dirty="0"/>
              <a:t> </a:t>
            </a:r>
          </a:p>
        </p:txBody>
      </p:sp>
      <p:pic>
        <p:nvPicPr>
          <p:cNvPr id="9" name="Picture 8" descr="A close-up of a dog&#10;&#10;Description automatically generated">
            <a:extLst>
              <a:ext uri="{FF2B5EF4-FFF2-40B4-BE49-F238E27FC236}">
                <a16:creationId xmlns:a16="http://schemas.microsoft.com/office/drawing/2014/main" id="{808EE6FF-6497-3E43-9D50-0D4554E16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266950"/>
            <a:ext cx="3035300" cy="208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22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6D88E6-0304-71FC-FAD0-304BBE51C3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 descr="A graph of a patient's survival rate&#10;&#10;Description automatically generated">
            <a:extLst>
              <a:ext uri="{FF2B5EF4-FFF2-40B4-BE49-F238E27FC236}">
                <a16:creationId xmlns:a16="http://schemas.microsoft.com/office/drawing/2014/main" id="{E589C612-78C0-769D-2B2E-C640A3CEA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0"/>
            <a:ext cx="4838700" cy="510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77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creen&#10;&#10;Description automatically generated">
            <a:extLst>
              <a:ext uri="{FF2B5EF4-FFF2-40B4-BE49-F238E27FC236}">
                <a16:creationId xmlns:a16="http://schemas.microsoft.com/office/drawing/2014/main" id="{F9DD8F71-381B-3EFD-BC5A-27CD1F7C2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590550"/>
            <a:ext cx="1193800" cy="1066800"/>
          </a:xfrm>
          <a:prstGeom prst="rect">
            <a:avLst/>
          </a:prstGeom>
        </p:spPr>
      </p:pic>
      <p:pic>
        <p:nvPicPr>
          <p:cNvPr id="5" name="Picture 4" descr="A graph showing the time and time&#10;&#10;Description automatically generated with medium confidence">
            <a:extLst>
              <a:ext uri="{FF2B5EF4-FFF2-40B4-BE49-F238E27FC236}">
                <a16:creationId xmlns:a16="http://schemas.microsoft.com/office/drawing/2014/main" id="{3164CA9F-A2B9-6C12-C094-EDD5A43B8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61950"/>
            <a:ext cx="6934200" cy="413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70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0FF8A7-647C-A867-131B-5EF8383469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9" name="Picture 8" descr="A graph of a graph showing the days and months of the week&#10;&#10;Description automatically generated with medium confidence">
            <a:extLst>
              <a:ext uri="{FF2B5EF4-FFF2-40B4-BE49-F238E27FC236}">
                <a16:creationId xmlns:a16="http://schemas.microsoft.com/office/drawing/2014/main" id="{6D258618-BE21-0404-2465-95F82AC9B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14350"/>
            <a:ext cx="6045200" cy="3826483"/>
          </a:xfrm>
          <a:prstGeom prst="rect">
            <a:avLst/>
          </a:prstGeom>
        </p:spPr>
      </p:pic>
      <p:pic>
        <p:nvPicPr>
          <p:cNvPr id="2" name="Picture 1" descr="A close-up of a screen&#10;&#10;Description automatically generated">
            <a:extLst>
              <a:ext uri="{FF2B5EF4-FFF2-40B4-BE49-F238E27FC236}">
                <a16:creationId xmlns:a16="http://schemas.microsoft.com/office/drawing/2014/main" id="{B2ED79FE-90A1-1B75-2097-C5F15A243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514350"/>
            <a:ext cx="1193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45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2CE62-3438-3267-8F05-62A5E7E3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05EA92-8375-C69B-25D3-DBE54C911B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FF3ACE-B5B5-4A9A-03A6-DE1DD29C4D8D}"/>
              </a:ext>
            </a:extLst>
          </p:cNvPr>
          <p:cNvSpPr txBox="1"/>
          <p:nvPr/>
        </p:nvSpPr>
        <p:spPr>
          <a:xfrm>
            <a:off x="76200" y="1952774"/>
            <a:ext cx="1905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All 669,452 patients treated at 2 Boston hospitals in 2005-6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Looked at 210 lab tests conducted on these patients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all patients with at least 2 WBC labs.</a:t>
            </a:r>
          </a:p>
        </p:txBody>
      </p:sp>
      <p:pic>
        <p:nvPicPr>
          <p:cNvPr id="10" name="Picture 9" descr="A screen shot of a performance report&#10;&#10;Description automatically generated">
            <a:extLst>
              <a:ext uri="{FF2B5EF4-FFF2-40B4-BE49-F238E27FC236}">
                <a16:creationId xmlns:a16="http://schemas.microsoft.com/office/drawing/2014/main" id="{BBF2BE51-0434-0649-E74B-29A3E93B0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684" y="1581150"/>
            <a:ext cx="674250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14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94801-442C-1E28-4D55-CDFA591A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 (1)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7AF5F-CE6D-F066-952B-C1773BB275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F5819F-8A21-E4B4-D5CE-BE79F7E59E32}"/>
              </a:ext>
            </a:extLst>
          </p:cNvPr>
          <p:cNvSpPr txBox="1"/>
          <p:nvPr/>
        </p:nvSpPr>
        <p:spPr>
          <a:xfrm>
            <a:off x="76200" y="4583576"/>
            <a:ext cx="593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</a:t>
            </a:r>
            <a:r>
              <a:rPr lang="en-US" sz="1050" dirty="0" err="1">
                <a:hlinkClick r:id="rId3"/>
              </a:rPr>
              <a:t>proceedings.mlr.press</a:t>
            </a:r>
            <a:r>
              <a:rPr lang="en-US" sz="1050" dirty="0">
                <a:hlinkClick r:id="rId3"/>
              </a:rPr>
              <a:t>/v182/boag22a/boag22a.pdf</a:t>
            </a:r>
            <a:endParaRPr lang="en-US" sz="1050" dirty="0"/>
          </a:p>
        </p:txBody>
      </p:sp>
      <p:pic>
        <p:nvPicPr>
          <p:cNvPr id="6" name="Picture 5" descr="A graph of blue dots&#10;&#10;Description automatically generated with medium confidence">
            <a:extLst>
              <a:ext uri="{FF2B5EF4-FFF2-40B4-BE49-F238E27FC236}">
                <a16:creationId xmlns:a16="http://schemas.microsoft.com/office/drawing/2014/main" id="{442D91D0-5984-D25D-E0A2-993333825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03086"/>
            <a:ext cx="6248400" cy="373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28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2CE62-3438-3267-8F05-62A5E7E3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05EA92-8375-C69B-25D3-DBE54C911B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648CFA-8087-69AC-65DC-44C3F19B7D45}"/>
              </a:ext>
            </a:extLst>
          </p:cNvPr>
          <p:cNvGraphicFramePr>
            <a:graphicFrameLocks noGrp="1"/>
          </p:cNvGraphicFramePr>
          <p:nvPr/>
        </p:nvGraphicFramePr>
        <p:xfrm>
          <a:off x="2362200" y="1657350"/>
          <a:ext cx="60960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5714">
                  <a:extLst>
                    <a:ext uri="{9D8B030D-6E8A-4147-A177-3AD203B41FA5}">
                      <a16:colId xmlns:a16="http://schemas.microsoft.com/office/drawing/2014/main" val="2627898385"/>
                    </a:ext>
                  </a:extLst>
                </a:gridCol>
                <a:gridCol w="2830286">
                  <a:extLst>
                    <a:ext uri="{9D8B030D-6E8A-4147-A177-3AD203B41FA5}">
                      <a16:colId xmlns:a16="http://schemas.microsoft.com/office/drawing/2014/main" val="3765851401"/>
                    </a:ext>
                  </a:extLst>
                </a:gridCol>
              </a:tblGrid>
              <a:tr h="249305">
                <a:tc>
                  <a:txBody>
                    <a:bodyPr/>
                    <a:lstStyle/>
                    <a:p>
                      <a:r>
                        <a:rPr lang="en-US" sz="1200" dirty="0"/>
                        <a:t>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405456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r>
                        <a:rPr lang="en-US" sz="1200" dirty="0"/>
                        <a:t>ASR (age/sex/race) (baseline)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0.06955 Brier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18386"/>
                  </a:ext>
                </a:extLst>
              </a:tr>
              <a:tr h="249305">
                <a:tc>
                  <a:txBody>
                    <a:bodyPr/>
                    <a:lstStyle/>
                    <a:p>
                      <a:r>
                        <a:rPr lang="en-US" sz="1200" dirty="0"/>
                        <a:t>ASR + 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1.01% better than 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727262"/>
                  </a:ext>
                </a:extLst>
              </a:tr>
              <a:tr h="249305">
                <a:tc>
                  <a:txBody>
                    <a:bodyPr/>
                    <a:lstStyle/>
                    <a:p>
                      <a:r>
                        <a:rPr lang="en-US" sz="1200" dirty="0"/>
                        <a:t>ASR + high/low test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3.00% better than 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857388"/>
                  </a:ext>
                </a:extLst>
              </a:tr>
              <a:tr h="249305">
                <a:tc>
                  <a:txBody>
                    <a:bodyPr/>
                    <a:lstStyle/>
                    <a:p>
                      <a:r>
                        <a:rPr lang="en-US" sz="1200" dirty="0"/>
                        <a:t>ASR + actual test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3.33% better than 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954770"/>
                  </a:ext>
                </a:extLst>
              </a:tr>
              <a:tr h="249305">
                <a:tc>
                  <a:txBody>
                    <a:bodyPr/>
                    <a:lstStyle/>
                    <a:p>
                      <a:r>
                        <a:rPr lang="en-US" sz="1200" dirty="0"/>
                        <a:t>ASR + hour of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4.56% better than 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588036"/>
                  </a:ext>
                </a:extLst>
              </a:tr>
              <a:tr h="249305">
                <a:tc>
                  <a:txBody>
                    <a:bodyPr/>
                    <a:lstStyle/>
                    <a:p>
                      <a:r>
                        <a:rPr lang="en-US" sz="1200" dirty="0"/>
                        <a:t>ASR + time interval between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7.57% better than 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368595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r>
                        <a:rPr lang="en-US" sz="1200" dirty="0">
                          <a:highlight>
                            <a:srgbClr val="FFFF00"/>
                          </a:highlight>
                        </a:rPr>
                        <a:t>ASR + day + hour + time interval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ighlight>
                            <a:srgbClr val="FFFF00"/>
                          </a:highlight>
                        </a:rPr>
                        <a:t>8.44% better than 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621623"/>
                  </a:ext>
                </a:extLst>
              </a:tr>
              <a:tr h="249305">
                <a:tc>
                  <a:txBody>
                    <a:bodyPr/>
                    <a:lstStyle/>
                    <a:p>
                      <a:r>
                        <a:rPr lang="en-US" sz="1200" dirty="0"/>
                        <a:t>ASR + high/low + test value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3.72% better than 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98135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3FF3ACE-B5B5-4A9A-03A6-DE1DD29C4D8D}"/>
              </a:ext>
            </a:extLst>
          </p:cNvPr>
          <p:cNvSpPr txBox="1"/>
          <p:nvPr/>
        </p:nvSpPr>
        <p:spPr>
          <a:xfrm>
            <a:off x="76200" y="1952774"/>
            <a:ext cx="1905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All 669,452 patients treated at 2 Boston hospitals in 2005-6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Looked at 210 lab tests conducted on these patients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all patients with at least 2 WBC labs.</a:t>
            </a:r>
          </a:p>
        </p:txBody>
      </p:sp>
    </p:spTree>
    <p:extLst>
      <p:ext uri="{BB962C8B-B14F-4D97-AF65-F5344CB8AC3E}">
        <p14:creationId xmlns:p14="http://schemas.microsoft.com/office/powerpoint/2010/main" val="648452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41F55E-4D40-019C-9F4A-C2FCCA0C2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64B02C-BF8A-812B-297F-E00A067215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0" y="1123950"/>
            <a:ext cx="7772400" cy="3429000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Data about the timing of when [lab] tests were ordered were more accurate than the test results in predicting survival in 118 of 174 tests (</a:t>
            </a:r>
            <a:r>
              <a:rPr lang="en-US" sz="2000" dirty="0">
                <a:highlight>
                  <a:srgbClr val="FFFF00"/>
                </a:highlight>
              </a:rPr>
              <a:t>68%</a:t>
            </a:r>
            <a:r>
              <a:rPr lang="en-US" sz="2000" dirty="0"/>
              <a:t>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ACFB14-E689-0686-BBFA-922E0902AF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2" name="Picture 1" descr="A close-up of a dog&#10;&#10;Description automatically generated">
            <a:extLst>
              <a:ext uri="{FF2B5EF4-FFF2-40B4-BE49-F238E27FC236}">
                <a16:creationId xmlns:a16="http://schemas.microsoft.com/office/drawing/2014/main" id="{7FD367FA-B7DC-D933-708E-84DC1C8B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831" y="2724150"/>
            <a:ext cx="2286000" cy="156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05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BECEC-F19D-3FB1-15F5-8EB1D777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 Variable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478041-5CE0-42C5-B5D4-CECB6E346935}"/>
              </a:ext>
            </a:extLst>
          </p:cNvPr>
          <p:cNvSpPr/>
          <p:nvPr/>
        </p:nvSpPr>
        <p:spPr bwMode="auto">
          <a:xfrm>
            <a:off x="1524000" y="1492841"/>
            <a:ext cx="1981200" cy="838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Lab test ordered at 3AM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DADB40-A7BE-F9C2-58F9-6DEF3512F8C8}"/>
              </a:ext>
            </a:extLst>
          </p:cNvPr>
          <p:cNvSpPr/>
          <p:nvPr/>
        </p:nvSpPr>
        <p:spPr bwMode="auto">
          <a:xfrm>
            <a:off x="5181600" y="1492841"/>
            <a:ext cx="1981200" cy="838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High 3-Year Mortality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17021A-ED9A-94FE-29A0-503D33D6773D}"/>
              </a:ext>
            </a:extLst>
          </p:cNvPr>
          <p:cNvCxnSpPr/>
          <p:nvPr/>
        </p:nvCxnSpPr>
        <p:spPr bwMode="auto">
          <a:xfrm>
            <a:off x="3733800" y="1962150"/>
            <a:ext cx="10668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C05B02-AE75-466C-741E-6C6A4B892165}"/>
              </a:ext>
            </a:extLst>
          </p:cNvPr>
          <p:cNvGrpSpPr/>
          <p:nvPr/>
        </p:nvGrpSpPr>
        <p:grpSpPr>
          <a:xfrm>
            <a:off x="2667000" y="2495550"/>
            <a:ext cx="3505200" cy="1371600"/>
            <a:chOff x="2667000" y="2495550"/>
            <a:chExt cx="3505200" cy="13716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7AE0D9-BD47-AF77-8368-A0AEFC6D2AE2}"/>
                </a:ext>
              </a:extLst>
            </p:cNvPr>
            <p:cNvSpPr/>
            <p:nvPr/>
          </p:nvSpPr>
          <p:spPr bwMode="auto">
            <a:xfrm>
              <a:off x="3429000" y="3028950"/>
              <a:ext cx="1981200" cy="838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bg1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Very sick patient 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3DE1D-4F60-E45D-BAA7-4C2C496B565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562600" y="2495550"/>
              <a:ext cx="609600" cy="68580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639CB37-9185-4C4C-F22C-06FBBD80E01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667000" y="2495550"/>
              <a:ext cx="521623" cy="671107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0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8E56C-4E1C-DF58-FEF0-16DCEF1BA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7150"/>
            <a:ext cx="8229600" cy="609600"/>
          </a:xfrm>
        </p:spPr>
        <p:txBody>
          <a:bodyPr/>
          <a:lstStyle/>
          <a:p>
            <a:r>
              <a:rPr lang="en-US" dirty="0"/>
              <a:t>Halftime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86467E-447A-22EC-50A6-7668637183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720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2A98F-9252-0EAA-5CDD-0E1EC4EF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EC066-367B-30DF-4267-6AC1434C560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33550"/>
            <a:ext cx="8229600" cy="28194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Bias Snuck into My Model!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Predictive but Useless Features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Dataset Shift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955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1DA6F-D93E-C5DA-3C2D-64D77336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is Brittle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3DF145-AEC9-0A46-2254-1A2A71EDAB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352550"/>
            <a:ext cx="8229600" cy="1219200"/>
          </a:xfrm>
        </p:spPr>
        <p:txBody>
          <a:bodyPr/>
          <a:lstStyle/>
          <a:p>
            <a:r>
              <a:rPr lang="en-US" dirty="0"/>
              <a:t>You train your model on data from Springfield General Hospital. You validate it.  You run a prospective study there.  Everything looks good! You deploy it. </a:t>
            </a:r>
          </a:p>
          <a:p>
            <a:endParaRPr lang="en-US" dirty="0"/>
          </a:p>
          <a:p>
            <a:r>
              <a:rPr lang="en-US" dirty="0"/>
              <a:t>What could go wrong?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E43D48-127A-AF03-5ECA-3DEC1C0421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7C852F-7D7B-BD46-C142-70321BF53C4A}"/>
              </a:ext>
            </a:extLst>
          </p:cNvPr>
          <p:cNvSpPr txBox="1"/>
          <p:nvPr/>
        </p:nvSpPr>
        <p:spPr>
          <a:xfrm>
            <a:off x="457200" y="2822198"/>
            <a:ext cx="6934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Now your colleague at County General Hospital wants to use it.  What could go wrong?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24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blue and yellow pattern&#10;&#10;Description automatically generated">
            <a:extLst>
              <a:ext uri="{FF2B5EF4-FFF2-40B4-BE49-F238E27FC236}">
                <a16:creationId xmlns:a16="http://schemas.microsoft.com/office/drawing/2014/main" id="{9CA4087A-B57E-671E-1351-7DBA0E820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2065"/>
            <a:ext cx="7924800" cy="42555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BC06FD-4024-A710-1E6A-C6C377AE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7" y="4901329"/>
            <a:ext cx="1994043" cy="16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98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using a computer&#10;&#10;Description automatically generated">
            <a:extLst>
              <a:ext uri="{FF2B5EF4-FFF2-40B4-BE49-F238E27FC236}">
                <a16:creationId xmlns:a16="http://schemas.microsoft.com/office/drawing/2014/main" id="{5C1E1328-FFC1-1989-4B6F-2C9458FDB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6756"/>
            <a:ext cx="2819401" cy="3048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F3D02E-B517-2BC8-9B87-411E2B982B83}"/>
              </a:ext>
            </a:extLst>
          </p:cNvPr>
          <p:cNvSpPr txBox="1"/>
          <p:nvPr/>
        </p:nvSpPr>
        <p:spPr>
          <a:xfrm>
            <a:off x="304800" y="3315296"/>
            <a:ext cx="28194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“Our observed hospitalization-level model performance (AUC, 0.63) was substantially worse than that reported by Epic Systems (AUC, 0.76-0.83)”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DB341B-03B6-DF7E-2A1B-7D6131D18B7A}"/>
              </a:ext>
            </a:extLst>
          </p:cNvPr>
          <p:cNvSpPr txBox="1"/>
          <p:nvPr/>
        </p:nvSpPr>
        <p:spPr>
          <a:xfrm>
            <a:off x="0" y="4933950"/>
            <a:ext cx="2667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u="none" strike="noStrike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inherit"/>
                <a:hlinkClick r:id="rId4"/>
              </a:rPr>
              <a:t>https://</a:t>
            </a:r>
            <a:r>
              <a:rPr lang="en-US" sz="900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  <a:hlinkClick r:id="rId4"/>
              </a:rPr>
              <a:t>ja.ma/3xymYCo</a:t>
            </a:r>
            <a:r>
              <a:rPr lang="en-US" sz="900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 </a:t>
            </a:r>
            <a:r>
              <a:rPr lang="en-US" sz="800" dirty="0"/>
              <a:t>(and supplementary material)</a:t>
            </a:r>
          </a:p>
        </p:txBody>
      </p:sp>
      <p:pic>
        <p:nvPicPr>
          <p:cNvPr id="7" name="Picture 6" descr="A graph of a logistic calibration&#10;&#10;Description automatically generated">
            <a:extLst>
              <a:ext uri="{FF2B5EF4-FFF2-40B4-BE49-F238E27FC236}">
                <a16:creationId xmlns:a16="http://schemas.microsoft.com/office/drawing/2014/main" id="{ECC8EFE3-C94A-DEC8-285E-B18F104A8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784" y="106756"/>
            <a:ext cx="4714816" cy="486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4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DB7F5BD7-EB05-6D01-B1DC-D385E5BF4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9603"/>
            <a:ext cx="8229600" cy="609600"/>
          </a:xfrm>
        </p:spPr>
        <p:txBody>
          <a:bodyPr/>
          <a:lstStyle/>
          <a:p>
            <a:r>
              <a:rPr lang="en-US" dirty="0"/>
              <a:t>Types of Distribution Drift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57E0C7-E498-29FC-24C9-8FD2EA621A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C363DE-4714-E58B-4EA9-DFA9B0DE6B8D}"/>
              </a:ext>
            </a:extLst>
          </p:cNvPr>
          <p:cNvSpPr txBox="1"/>
          <p:nvPr/>
        </p:nvSpPr>
        <p:spPr>
          <a:xfrm>
            <a:off x="0" y="4577291"/>
            <a:ext cx="30556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</a:t>
            </a:r>
            <a:r>
              <a:rPr lang="en-US" sz="1050" dirty="0" err="1">
                <a:hlinkClick r:id="rId3"/>
              </a:rPr>
              <a:t>icml.cc</a:t>
            </a:r>
            <a:r>
              <a:rPr lang="en-US" sz="1050" dirty="0">
                <a:hlinkClick r:id="rId3"/>
              </a:rPr>
              <a:t>/2012/papers/625.pdf</a:t>
            </a:r>
            <a:endParaRPr lang="en-US" sz="1050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39177BB-93D6-D271-F680-46A5A8ABC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08" y="1581150"/>
            <a:ext cx="3953774" cy="2235200"/>
          </a:xfrm>
          <a:prstGeom prst="rect">
            <a:avLst/>
          </a:prstGeom>
        </p:spPr>
      </p:pic>
      <p:pic>
        <p:nvPicPr>
          <p:cNvPr id="9" name="Picture 8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9445808C-81EB-E966-D2F5-FD5E59E10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826" y="1704731"/>
            <a:ext cx="3953774" cy="201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640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E64829-9CC6-F854-CA92-42A540965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02DB2-10E5-95FE-294D-5BC6D55C4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82" y="414211"/>
            <a:ext cx="7162800" cy="76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24BCB7-9824-3B07-CBFA-B8E51190ED54}"/>
              </a:ext>
            </a:extLst>
          </p:cNvPr>
          <p:cNvSpPr txBox="1"/>
          <p:nvPr/>
        </p:nvSpPr>
        <p:spPr>
          <a:xfrm>
            <a:off x="589482" y="3181350"/>
            <a:ext cx="245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Example?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3C75F-E5EC-7F68-6E8D-9AA122B02BDC}"/>
              </a:ext>
            </a:extLst>
          </p:cNvPr>
          <p:cNvSpPr txBox="1"/>
          <p:nvPr/>
        </p:nvSpPr>
        <p:spPr>
          <a:xfrm>
            <a:off x="5390082" y="3181350"/>
            <a:ext cx="245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Example?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3E9A9-2261-08AD-8930-7648CC16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082" y="1904470"/>
            <a:ext cx="3402522" cy="1287138"/>
          </a:xfrm>
          <a:prstGeom prst="rect">
            <a:avLst/>
          </a:prstGeom>
        </p:spPr>
      </p:pic>
      <p:pic>
        <p:nvPicPr>
          <p:cNvPr id="8" name="Picture 7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169AD956-8217-1278-54E2-3440A028B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17" y="2038350"/>
            <a:ext cx="2805683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26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8E56C-4E1C-DF58-FEF0-16DCEF1B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 (2)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29B4C-4933-7D8E-52BB-6F144369C9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657350"/>
            <a:ext cx="8229600" cy="1752600"/>
          </a:xfrm>
        </p:spPr>
        <p:txBody>
          <a:bodyPr/>
          <a:lstStyle/>
          <a:p>
            <a:r>
              <a:rPr lang="en-US" sz="2000" b="0" i="0" u="none" strike="noStrike" dirty="0">
                <a:solidFill>
                  <a:srgbClr val="2A2A2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“…patients who came to the emergency department and died quickly did not have many symptoms entered into the EHR.”</a:t>
            </a:r>
          </a:p>
          <a:p>
            <a:endParaRPr lang="en-US" sz="1800" dirty="0">
              <a:solidFill>
                <a:srgbClr val="2A2A2A"/>
              </a:solidFill>
              <a:highlight>
                <a:srgbClr val="FFFFFF"/>
              </a:highligh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b="0" i="0" u="none" strike="noStrike" dirty="0">
                <a:solidFill>
                  <a:srgbClr val="2A2A2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As a result, [a] study using EHR data showed that the apparently healthiest patients died at a higher rate than sicker patients.”</a:t>
            </a:r>
            <a:endParaRPr lang="en-US" sz="2000" dirty="0">
              <a:latin typeface="Consolas" panose="020B0609020204030204" pitchFamily="49" charset="0"/>
              <a:ea typeface="Open Sans" panose="020B0606030504020204" pitchFamily="34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86467E-447A-22EC-50A6-7668637183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76F84-9B0F-D572-6F30-31BCFFCC02FB}"/>
              </a:ext>
            </a:extLst>
          </p:cNvPr>
          <p:cNvSpPr txBox="1"/>
          <p:nvPr/>
        </p:nvSpPr>
        <p:spPr>
          <a:xfrm>
            <a:off x="0" y="4552950"/>
            <a:ext cx="593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</a:t>
            </a:r>
            <a:r>
              <a:rPr lang="en-US" sz="1050" dirty="0" err="1">
                <a:hlinkClick r:id="rId3"/>
              </a:rPr>
              <a:t>academic.oup.com</a:t>
            </a:r>
            <a:r>
              <a:rPr lang="en-US" sz="1050" dirty="0">
                <a:hlinkClick r:id="rId3"/>
              </a:rPr>
              <a:t>/</a:t>
            </a:r>
            <a:r>
              <a:rPr lang="en-US" sz="1050" dirty="0" err="1">
                <a:hlinkClick r:id="rId3"/>
              </a:rPr>
              <a:t>jamia</a:t>
            </a:r>
            <a:r>
              <a:rPr lang="en-US" sz="1050" dirty="0">
                <a:hlinkClick r:id="rId3"/>
              </a:rPr>
              <a:t>/article/20/1/117/2909152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9244735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64C42-9531-531E-ABF7-4C32C2A0BE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08FFFF47-013D-B94B-E333-F5BFAA077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991185"/>
            <a:ext cx="5746750" cy="3161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20202-AF08-209E-12F9-AAA77A32E34F}"/>
              </a:ext>
            </a:extLst>
          </p:cNvPr>
          <p:cNvSpPr txBox="1"/>
          <p:nvPr/>
        </p:nvSpPr>
        <p:spPr>
          <a:xfrm>
            <a:off x="-10510" y="4615994"/>
            <a:ext cx="56997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https://</a:t>
            </a:r>
            <a:r>
              <a:rPr lang="en-US" sz="900" dirty="0" err="1">
                <a:hlinkClick r:id="rId4"/>
              </a:rPr>
              <a:t>dl.acm.org</a:t>
            </a:r>
            <a:r>
              <a:rPr lang="en-US" sz="900" dirty="0">
                <a:hlinkClick r:id="rId4"/>
              </a:rPr>
              <a:t>/</a:t>
            </a:r>
            <a:r>
              <a:rPr lang="en-US" sz="900" dirty="0" err="1">
                <a:hlinkClick r:id="rId4"/>
              </a:rPr>
              <a:t>doi</a:t>
            </a:r>
            <a:r>
              <a:rPr lang="en-US" sz="900" dirty="0">
                <a:hlinkClick r:id="rId4"/>
              </a:rPr>
              <a:t>/pdf/10.1145/3097983.3098064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6549A0-A168-70AF-D659-5B4887C1091A}"/>
              </a:ext>
            </a:extLst>
          </p:cNvPr>
          <p:cNvSpPr txBox="1"/>
          <p:nvPr/>
        </p:nvSpPr>
        <p:spPr>
          <a:xfrm>
            <a:off x="0" y="4248150"/>
            <a:ext cx="8153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Next several slides: </a:t>
            </a:r>
            <a:br>
              <a:rPr lang="en-US" sz="1000" dirty="0"/>
            </a:br>
            <a:r>
              <a:rPr lang="en-US" sz="1000" dirty="0">
                <a:hlinkClick r:id="rId5"/>
              </a:rPr>
              <a:t>https://ocw.mit.edu/courses/6-s897-machine-learning-for-healthcare-spring-2019/resources/lecture-24-robustness-to-dataset-shift/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0688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heart with arrows and a stethoscope&#10;&#10;Description automatically generated">
            <a:extLst>
              <a:ext uri="{FF2B5EF4-FFF2-40B4-BE49-F238E27FC236}">
                <a16:creationId xmlns:a16="http://schemas.microsoft.com/office/drawing/2014/main" id="{8C0EDD08-8D39-0B84-A085-302257254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42950"/>
            <a:ext cx="7772400" cy="432845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4541F0-EF75-B4CD-992C-C2063FB86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You Switch EHRs?</a:t>
            </a:r>
          </a:p>
        </p:txBody>
      </p:sp>
    </p:spTree>
    <p:extLst>
      <p:ext uri="{BB962C8B-B14F-4D97-AF65-F5344CB8AC3E}">
        <p14:creationId xmlns:p14="http://schemas.microsoft.com/office/powerpoint/2010/main" val="21442548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73085-8879-C689-AD26-B9D49691C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CA17F0-9444-4D66-4095-DB04BD0BD9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52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1474EF-0C82-C79E-5525-333998F8B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991691"/>
              </p:ext>
            </p:extLst>
          </p:nvPr>
        </p:nvGraphicFramePr>
        <p:xfrm>
          <a:off x="914400" y="1047750"/>
          <a:ext cx="7315200" cy="2720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423739087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89581232"/>
                    </a:ext>
                  </a:extLst>
                </a:gridCol>
              </a:tblGrid>
              <a:tr h="480570">
                <a:tc>
                  <a:txBody>
                    <a:bodyPr/>
                    <a:lstStyle/>
                    <a:p>
                      <a:r>
                        <a:rPr lang="en-US" dirty="0"/>
                        <a:t>EHR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EHR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971537"/>
                  </a:ext>
                </a:extLst>
              </a:tr>
              <a:tr h="738630">
                <a:tc>
                  <a:txBody>
                    <a:bodyPr/>
                    <a:lstStyle/>
                    <a:p>
                      <a:r>
                        <a:rPr lang="en-US" sz="1600" b="0" dirty="0"/>
                        <a:t>Allergies documented using free-text </a:t>
                      </a:r>
                    </a:p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Allergies selected from a drop-down  </a:t>
                      </a:r>
                    </a:p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19535"/>
                  </a:ext>
                </a:extLst>
              </a:tr>
              <a:tr h="750479">
                <a:tc>
                  <a:txBody>
                    <a:bodyPr/>
                    <a:lstStyle/>
                    <a:p>
                      <a:r>
                        <a:rPr lang="en-US" sz="1600" b="0" dirty="0"/>
                        <a:t>Uses ICD-9; e.g. 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585.9 (Chronic kidney disease, unspecified)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Uses ICD-10  e.g. 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N18.3 (Chronic kidney disease, stage 3).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075207"/>
                  </a:ext>
                </a:extLst>
              </a:tr>
              <a:tr h="750479">
                <a:tc>
                  <a:txBody>
                    <a:bodyPr/>
                    <a:lstStyle/>
                    <a:p>
                      <a:r>
                        <a:rPr lang="en-US" sz="1600" b="0" dirty="0"/>
                        <a:t>uses British units; e.g. 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Glucose: 90 mg/dL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uses international units, e.g. 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Glucose: 5.0 mmol/L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72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0578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stethoscope and a computer&#10;&#10;Description automatically generated">
            <a:extLst>
              <a:ext uri="{FF2B5EF4-FFF2-40B4-BE49-F238E27FC236}">
                <a16:creationId xmlns:a16="http://schemas.microsoft.com/office/drawing/2014/main" id="{4D2AADE9-9E3B-658F-A591-CB2817FDF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428750"/>
            <a:ext cx="7772400" cy="28762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293AF8C-2F07-93ED-0A4B-8DCF35B1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Learn model from EHR1, Apply to EHR2</a:t>
            </a:r>
          </a:p>
        </p:txBody>
      </p:sp>
    </p:spTree>
    <p:extLst>
      <p:ext uri="{BB962C8B-B14F-4D97-AF65-F5344CB8AC3E}">
        <p14:creationId xmlns:p14="http://schemas.microsoft.com/office/powerpoint/2010/main" val="1957205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stethoscope and a computer&#10;&#10;Description automatically generated">
            <a:extLst>
              <a:ext uri="{FF2B5EF4-FFF2-40B4-BE49-F238E27FC236}">
                <a16:creationId xmlns:a16="http://schemas.microsoft.com/office/drawing/2014/main" id="{0AACF0C9-822A-2E26-BC26-EB3073B33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1047750"/>
            <a:ext cx="6223000" cy="388454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F1089F8-47F0-7F01-64D8-F23A4D5E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Learn model from EHR2 </a:t>
            </a:r>
          </a:p>
        </p:txBody>
      </p:sp>
    </p:spTree>
    <p:extLst>
      <p:ext uri="{BB962C8B-B14F-4D97-AF65-F5344CB8AC3E}">
        <p14:creationId xmlns:p14="http://schemas.microsoft.com/office/powerpoint/2010/main" val="8368945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stethoscope and a diagram of a diagram of a diagram of a diagram of a diagram of a diagram of a diagram of a diagram of a diagram of&#10;&#10;Description automatically generated">
            <a:extLst>
              <a:ext uri="{FF2B5EF4-FFF2-40B4-BE49-F238E27FC236}">
                <a16:creationId xmlns:a16="http://schemas.microsoft.com/office/drawing/2014/main" id="{A9561301-2C44-CB63-5091-7FF35C28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123950"/>
            <a:ext cx="5664200" cy="364905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9BED802-3DF8-83E1-7000-6A66E852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3: Use EHR1 ⌒ EHR2</a:t>
            </a:r>
          </a:p>
        </p:txBody>
      </p:sp>
    </p:spTree>
    <p:extLst>
      <p:ext uri="{BB962C8B-B14F-4D97-AF65-F5344CB8AC3E}">
        <p14:creationId xmlns:p14="http://schemas.microsoft.com/office/powerpoint/2010/main" val="19273375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 of a diagram of a stethoscope and a computer&#10;&#10;Description automatically generated">
            <a:extLst>
              <a:ext uri="{FF2B5EF4-FFF2-40B4-BE49-F238E27FC236}">
                <a16:creationId xmlns:a16="http://schemas.microsoft.com/office/drawing/2014/main" id="{78DA5698-182C-D13B-DD85-170A74754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354" y="1200150"/>
            <a:ext cx="4463291" cy="371268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C373FDC-50FB-5D19-0D9D-41811B39D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13267"/>
            <a:ext cx="8839200" cy="609600"/>
          </a:xfrm>
        </p:spPr>
        <p:txBody>
          <a:bodyPr/>
          <a:lstStyle/>
          <a:p>
            <a:r>
              <a:rPr lang="en-US" sz="2000" dirty="0"/>
              <a:t>Approach 4:  Map Semantically Similar Items to Shared Vocab</a:t>
            </a:r>
          </a:p>
        </p:txBody>
      </p:sp>
    </p:spTree>
    <p:extLst>
      <p:ext uri="{BB962C8B-B14F-4D97-AF65-F5344CB8AC3E}">
        <p14:creationId xmlns:p14="http://schemas.microsoft.com/office/powerpoint/2010/main" val="708080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line with a red line and black text&#10;&#10;Description automatically generated">
            <a:extLst>
              <a:ext uri="{FF2B5EF4-FFF2-40B4-BE49-F238E27FC236}">
                <a16:creationId xmlns:a16="http://schemas.microsoft.com/office/drawing/2014/main" id="{A6EA5695-7567-8135-5AE9-5C0E3C007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57350"/>
            <a:ext cx="7772400" cy="224069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D306A9-1C18-21D6-5304-CBAA47FD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Setup</a:t>
            </a:r>
          </a:p>
        </p:txBody>
      </p:sp>
    </p:spTree>
    <p:extLst>
      <p:ext uri="{BB962C8B-B14F-4D97-AF65-F5344CB8AC3E}">
        <p14:creationId xmlns:p14="http://schemas.microsoft.com/office/powerpoint/2010/main" val="26489716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C51801-9364-0126-3288-CE00D8DA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Events Model</a:t>
            </a:r>
          </a:p>
        </p:txBody>
      </p:sp>
      <p:pic>
        <p:nvPicPr>
          <p:cNvPr id="8" name="Picture 7" descr="A screenshot of a medical report&#10;&#10;Description automatically generated">
            <a:extLst>
              <a:ext uri="{FF2B5EF4-FFF2-40B4-BE49-F238E27FC236}">
                <a16:creationId xmlns:a16="http://schemas.microsoft.com/office/drawing/2014/main" id="{24BAAEC3-87B0-7A51-4411-1D1821489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047750"/>
            <a:ext cx="6934200" cy="350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587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F695B1-015B-505A-2564-3BD2BE233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1550"/>
            <a:ext cx="5334000" cy="36195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D2D9C2E-B89F-5E59-7264-75458957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to a Shared Vocab</a:t>
            </a:r>
          </a:p>
        </p:txBody>
      </p:sp>
      <p:pic>
        <p:nvPicPr>
          <p:cNvPr id="11" name="Picture 10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558C004B-1037-C454-EA2D-DEF0EC6E6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1352549"/>
            <a:ext cx="2324100" cy="1768337"/>
          </a:xfrm>
          <a:prstGeom prst="rect">
            <a:avLst/>
          </a:prstGeom>
        </p:spPr>
      </p:pic>
      <p:pic>
        <p:nvPicPr>
          <p:cNvPr id="13" name="Picture 1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036842E-5914-BA50-FCC9-DF363AB02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93" y="1276350"/>
            <a:ext cx="7772400" cy="289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76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BECEC-F19D-3FB1-15F5-8EB1D777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 Variable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478041-5CE0-42C5-B5D4-CECB6E346935}"/>
              </a:ext>
            </a:extLst>
          </p:cNvPr>
          <p:cNvSpPr/>
          <p:nvPr/>
        </p:nvSpPr>
        <p:spPr bwMode="auto">
          <a:xfrm>
            <a:off x="1524000" y="1492841"/>
            <a:ext cx="1981200" cy="838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No symptoms in EHR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DADB40-A7BE-F9C2-58F9-6DEF3512F8C8}"/>
              </a:ext>
            </a:extLst>
          </p:cNvPr>
          <p:cNvSpPr/>
          <p:nvPr/>
        </p:nvSpPr>
        <p:spPr bwMode="auto">
          <a:xfrm>
            <a:off x="5181600" y="1492841"/>
            <a:ext cx="1981200" cy="838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Die quickly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17021A-ED9A-94FE-29A0-503D33D6773D}"/>
              </a:ext>
            </a:extLst>
          </p:cNvPr>
          <p:cNvCxnSpPr/>
          <p:nvPr/>
        </p:nvCxnSpPr>
        <p:spPr bwMode="auto">
          <a:xfrm>
            <a:off x="3733800" y="1962150"/>
            <a:ext cx="10668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690556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paper with black text&#10;&#10;Description automatically generated">
            <a:extLst>
              <a:ext uri="{FF2B5EF4-FFF2-40B4-BE49-F238E27FC236}">
                <a16:creationId xmlns:a16="http://schemas.microsoft.com/office/drawing/2014/main" id="{F5493F0F-16EB-9B0B-A365-7C3B4D410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39546"/>
            <a:ext cx="7772400" cy="326440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2EB7E71-1331-CA77-5D7C-D587D893C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</p:spTree>
    <p:extLst>
      <p:ext uri="{BB962C8B-B14F-4D97-AF65-F5344CB8AC3E}">
        <p14:creationId xmlns:p14="http://schemas.microsoft.com/office/powerpoint/2010/main" val="33002657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patient's health&#10;&#10;Description automatically generated with medium confidence">
            <a:extLst>
              <a:ext uri="{FF2B5EF4-FFF2-40B4-BE49-F238E27FC236}">
                <a16:creationId xmlns:a16="http://schemas.microsoft.com/office/drawing/2014/main" id="{39284253-3B3A-9F6F-1210-DB697CF25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00150"/>
            <a:ext cx="7239000" cy="333857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9DA6932-4F47-21B1-F62B-38DEBB74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09550"/>
            <a:ext cx="7772400" cy="609600"/>
          </a:xfrm>
        </p:spPr>
        <p:txBody>
          <a:bodyPr/>
          <a:lstStyle/>
          <a:p>
            <a:r>
              <a:rPr lang="en-US" dirty="0"/>
              <a:t>Q1: How well does ‘raw events’ model work? </a:t>
            </a:r>
          </a:p>
        </p:txBody>
      </p:sp>
    </p:spTree>
    <p:extLst>
      <p:ext uri="{BB962C8B-B14F-4D97-AF65-F5344CB8AC3E}">
        <p14:creationId xmlns:p14="http://schemas.microsoft.com/office/powerpoint/2010/main" val="16236211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5482CC-6986-4798-A1A5-C1121582A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9550"/>
            <a:ext cx="8229600" cy="609600"/>
          </a:xfrm>
        </p:spPr>
        <p:txBody>
          <a:bodyPr/>
          <a:lstStyle/>
          <a:p>
            <a:r>
              <a:rPr lang="en-US" dirty="0"/>
              <a:t>Within one EHR </a:t>
            </a:r>
          </a:p>
        </p:txBody>
      </p:sp>
      <p:pic>
        <p:nvPicPr>
          <p:cNvPr id="8" name="Picture 7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0B5CB267-42B9-A916-1E80-829F97FE3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94897"/>
            <a:ext cx="7459133" cy="31537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016946-8B46-547C-77FE-63926792C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4324349"/>
            <a:ext cx="7772400" cy="48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011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0BDC6F5-0787-03DF-9AD9-6AA379819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969433"/>
            <a:ext cx="4801748" cy="37211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04BD6C-04BA-C2E0-037F-A8BA8EF6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Across EHRs </a:t>
            </a:r>
          </a:p>
        </p:txBody>
      </p:sp>
    </p:spTree>
    <p:extLst>
      <p:ext uri="{BB962C8B-B14F-4D97-AF65-F5344CB8AC3E}">
        <p14:creationId xmlns:p14="http://schemas.microsoft.com/office/powerpoint/2010/main" val="5441761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257E-3C77-569E-EB64-3F5A31A0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2266950"/>
            <a:ext cx="2514600" cy="609600"/>
          </a:xfrm>
        </p:spPr>
        <p:txBody>
          <a:bodyPr/>
          <a:lstStyle/>
          <a:p>
            <a:r>
              <a:rPr lang="en-US" dirty="0"/>
              <a:t>EOL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B155E5-CEAB-1C76-2551-2F0F01BC06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985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BECEC-F19D-3FB1-15F5-8EB1D777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 Variable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478041-5CE0-42C5-B5D4-CECB6E346935}"/>
              </a:ext>
            </a:extLst>
          </p:cNvPr>
          <p:cNvSpPr/>
          <p:nvPr/>
        </p:nvSpPr>
        <p:spPr bwMode="auto">
          <a:xfrm>
            <a:off x="1524000" y="1492841"/>
            <a:ext cx="1981200" cy="838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No symptoms in EHR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DADB40-A7BE-F9C2-58F9-6DEF3512F8C8}"/>
              </a:ext>
            </a:extLst>
          </p:cNvPr>
          <p:cNvSpPr/>
          <p:nvPr/>
        </p:nvSpPr>
        <p:spPr bwMode="auto">
          <a:xfrm>
            <a:off x="5181600" y="1492841"/>
            <a:ext cx="1981200" cy="838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Die quickly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17021A-ED9A-94FE-29A0-503D33D6773D}"/>
              </a:ext>
            </a:extLst>
          </p:cNvPr>
          <p:cNvCxnSpPr/>
          <p:nvPr/>
        </p:nvCxnSpPr>
        <p:spPr bwMode="auto">
          <a:xfrm>
            <a:off x="3733800" y="1962150"/>
            <a:ext cx="10668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C05B02-AE75-466C-741E-6C6A4B892165}"/>
              </a:ext>
            </a:extLst>
          </p:cNvPr>
          <p:cNvGrpSpPr/>
          <p:nvPr/>
        </p:nvGrpSpPr>
        <p:grpSpPr>
          <a:xfrm>
            <a:off x="2667000" y="2495550"/>
            <a:ext cx="3505200" cy="1371600"/>
            <a:chOff x="2667000" y="2495550"/>
            <a:chExt cx="3505200" cy="13716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7AE0D9-BD47-AF77-8368-A0AEFC6D2AE2}"/>
                </a:ext>
              </a:extLst>
            </p:cNvPr>
            <p:cNvSpPr/>
            <p:nvPr/>
          </p:nvSpPr>
          <p:spPr bwMode="auto">
            <a:xfrm>
              <a:off x="3429000" y="3028950"/>
              <a:ext cx="1981200" cy="838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bg1"/>
                  </a:solidFill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Deathly ill upon arrival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3DE1D-4F60-E45D-BAA7-4C2C496B565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562600" y="2495550"/>
              <a:ext cx="609600" cy="68580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639CB37-9185-4C4C-F22C-06FBBD80E01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667000" y="2495550"/>
              <a:ext cx="521623" cy="671107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14094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68BA0-C70A-09EB-B37B-6E7FA17C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 (3)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E9E1BD-1BB5-8BF9-FFF2-FCCFDDF4FB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C6AE1-3B6C-8FEE-103E-396073012A86}"/>
              </a:ext>
            </a:extLst>
          </p:cNvPr>
          <p:cNvSpPr txBox="1"/>
          <p:nvPr/>
        </p:nvSpPr>
        <p:spPr>
          <a:xfrm>
            <a:off x="0" y="4566106"/>
            <a:ext cx="74676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Collins SA, Cato K, Albers D, et al. Relationship between nursing documentation and patients’ mortality. Am J Crit Care 2013;22: 306-13. doi:10.4037/ajcc2013426</a:t>
            </a:r>
          </a:p>
        </p:txBody>
      </p:sp>
      <p:pic>
        <p:nvPicPr>
          <p:cNvPr id="12" name="Picture 11" descr="A graph of a number of comments&#10;&#10;Description automatically generated">
            <a:extLst>
              <a:ext uri="{FF2B5EF4-FFF2-40B4-BE49-F238E27FC236}">
                <a16:creationId xmlns:a16="http://schemas.microsoft.com/office/drawing/2014/main" id="{FE1487E7-0CE9-B55E-8F6F-479C78FDA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10" y="949252"/>
            <a:ext cx="3558143" cy="3071345"/>
          </a:xfrm>
          <a:prstGeom prst="rect">
            <a:avLst/>
          </a:prstGeom>
        </p:spPr>
      </p:pic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84E461DC-3A92-D190-4B29-2D52B8F18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95" y="1276350"/>
            <a:ext cx="5233834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95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BECEC-F19D-3FB1-15F5-8EB1D777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 Variable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478041-5CE0-42C5-B5D4-CECB6E346935}"/>
              </a:ext>
            </a:extLst>
          </p:cNvPr>
          <p:cNvSpPr/>
          <p:nvPr/>
        </p:nvSpPr>
        <p:spPr bwMode="auto">
          <a:xfrm>
            <a:off x="1524000" y="1492841"/>
            <a:ext cx="1981200" cy="838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Increased documentation in EHR 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DADB40-A7BE-F9C2-58F9-6DEF3512F8C8}"/>
              </a:ext>
            </a:extLst>
          </p:cNvPr>
          <p:cNvSpPr/>
          <p:nvPr/>
        </p:nvSpPr>
        <p:spPr bwMode="auto">
          <a:xfrm>
            <a:off x="5181600" y="1492841"/>
            <a:ext cx="1981200" cy="838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Higher mortality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17021A-ED9A-94FE-29A0-503D33D6773D}"/>
              </a:ext>
            </a:extLst>
          </p:cNvPr>
          <p:cNvCxnSpPr/>
          <p:nvPr/>
        </p:nvCxnSpPr>
        <p:spPr bwMode="auto">
          <a:xfrm>
            <a:off x="3733800" y="1962150"/>
            <a:ext cx="10668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7731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305A81DC-F056-FF44-9553-6A4D4150B4C1}" vid="{22C4A014-A9D7-334E-98D6-A9C7E73BCA4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CMU PPT Theme</Template>
  <TotalTime>9199</TotalTime>
  <Words>3455</Words>
  <Application>Microsoft Macintosh PowerPoint</Application>
  <PresentationFormat>On-screen Show (16:9)</PresentationFormat>
  <Paragraphs>537</Paragraphs>
  <Slides>64</Slides>
  <Notes>62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6" baseType="lpstr">
      <vt:lpstr>ＭＳ Ｐゴシック</vt:lpstr>
      <vt:lpstr>.AppleSystemUIFont</vt:lpstr>
      <vt:lpstr>45 Helvetica Light</vt:lpstr>
      <vt:lpstr>Arial</vt:lpstr>
      <vt:lpstr>Consolas</vt:lpstr>
      <vt:lpstr>inherit</vt:lpstr>
      <vt:lpstr>Open Sans</vt:lpstr>
      <vt:lpstr>Open Sans Light</vt:lpstr>
      <vt:lpstr>Open Sans Regular</vt:lpstr>
      <vt:lpstr>Times</vt:lpstr>
      <vt:lpstr>TwitterChirp</vt:lpstr>
      <vt:lpstr>CMU PPT Theme</vt:lpstr>
      <vt:lpstr>PowerPoint Presentation</vt:lpstr>
      <vt:lpstr>Lecture 5 Recap: Statistics &amp; Survival Modeling </vt:lpstr>
      <vt:lpstr>Course Logistics</vt:lpstr>
      <vt:lpstr>Motivating Example (1) </vt:lpstr>
      <vt:lpstr>Motivating Example (2)</vt:lpstr>
      <vt:lpstr>Confounding Variable </vt:lpstr>
      <vt:lpstr>Confounding Variable </vt:lpstr>
      <vt:lpstr>Motivating Example (3)</vt:lpstr>
      <vt:lpstr>Confounding Variable </vt:lpstr>
      <vt:lpstr>Confounding Variable </vt:lpstr>
      <vt:lpstr>Today</vt:lpstr>
      <vt:lpstr>“Dissecting Racial Bias” Paper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TIBI Score (Total Illness Burden Index)</vt:lpstr>
      <vt:lpstr>PowerPoint Presentation</vt:lpstr>
      <vt:lpstr>PowerPoint Presentation</vt:lpstr>
      <vt:lpstr>PowerPoint Presentation</vt:lpstr>
      <vt:lpstr>Why does this matter?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Does Racial Discrepancy = Bias?</vt:lpstr>
      <vt:lpstr>Does Racial Discrepancy = Bias?  </vt:lpstr>
      <vt:lpstr>Today</vt:lpstr>
      <vt:lpstr>PowerPoint Presentation</vt:lpstr>
      <vt:lpstr>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  <vt:lpstr>Results</vt:lpstr>
      <vt:lpstr>Confounding Variable </vt:lpstr>
      <vt:lpstr>Halftime </vt:lpstr>
      <vt:lpstr>Today</vt:lpstr>
      <vt:lpstr>Machine Learning is Brittle</vt:lpstr>
      <vt:lpstr>PowerPoint Presentation</vt:lpstr>
      <vt:lpstr>PowerPoint Presentation</vt:lpstr>
      <vt:lpstr>Types of Distribution Drift</vt:lpstr>
      <vt:lpstr>PowerPoint Presentation</vt:lpstr>
      <vt:lpstr>PowerPoint Presentation</vt:lpstr>
      <vt:lpstr>What Happens When You Switch EHRs?</vt:lpstr>
      <vt:lpstr>Examples</vt:lpstr>
      <vt:lpstr>Approach 1: Learn model from EHR1, Apply to EHR2</vt:lpstr>
      <vt:lpstr>Approach 2: Learn model from EHR2 </vt:lpstr>
      <vt:lpstr>Approach 3: Use EHR1 ⌒ EHR2</vt:lpstr>
      <vt:lpstr>Approach 4:  Map Semantically Similar Items to Shared Vocab</vt:lpstr>
      <vt:lpstr>Problem Setup</vt:lpstr>
      <vt:lpstr>Bag of Events Model</vt:lpstr>
      <vt:lpstr>Map to a Shared Vocab</vt:lpstr>
      <vt:lpstr>Experimental Setup</vt:lpstr>
      <vt:lpstr>Q1: How well does ‘raw events’ model work? </vt:lpstr>
      <vt:lpstr>Within one EHR </vt:lpstr>
      <vt:lpstr>Across EHRs </vt:lpstr>
      <vt:lpstr>EOL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Adam Berger</dc:creator>
  <cp:lastModifiedBy>Adam Berger</cp:lastModifiedBy>
  <cp:revision>95</cp:revision>
  <cp:lastPrinted>2024-09-13T09:32:42Z</cp:lastPrinted>
  <dcterms:created xsi:type="dcterms:W3CDTF">2024-05-18T21:16:07Z</dcterms:created>
  <dcterms:modified xsi:type="dcterms:W3CDTF">2025-05-21T20:58:24Z</dcterms:modified>
</cp:coreProperties>
</file>